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288" r:id="rId3"/>
    <p:sldId id="275" r:id="rId4"/>
    <p:sldId id="274" r:id="rId5"/>
    <p:sldId id="293" r:id="rId6"/>
    <p:sldId id="294" r:id="rId7"/>
    <p:sldId id="295" r:id="rId8"/>
    <p:sldId id="296" r:id="rId9"/>
    <p:sldId id="297" r:id="rId10"/>
    <p:sldId id="298" r:id="rId11"/>
    <p:sldId id="299" r:id="rId12"/>
    <p:sldId id="300" r:id="rId13"/>
    <p:sldId id="301" r:id="rId14"/>
    <p:sldId id="289" r:id="rId15"/>
    <p:sldId id="291" r:id="rId16"/>
    <p:sldId id="317" r:id="rId17"/>
    <p:sldId id="257" r:id="rId18"/>
    <p:sldId id="263" r:id="rId19"/>
    <p:sldId id="302" r:id="rId20"/>
    <p:sldId id="303" r:id="rId21"/>
    <p:sldId id="304" r:id="rId22"/>
    <p:sldId id="306" r:id="rId23"/>
    <p:sldId id="305" r:id="rId24"/>
    <p:sldId id="309" r:id="rId25"/>
    <p:sldId id="310" r:id="rId26"/>
    <p:sldId id="311" r:id="rId27"/>
    <p:sldId id="312" r:id="rId28"/>
    <p:sldId id="314" r:id="rId29"/>
    <p:sldId id="315" r:id="rId30"/>
    <p:sldId id="313" r:id="rId31"/>
    <p:sldId id="316" r:id="rId32"/>
  </p:sldIdLst>
  <p:sldSz cx="12192000" cy="6858000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Татьяна" initials="Т" lastIdx="1" clrIdx="0">
    <p:extLst>
      <p:ext uri="{19B8F6BF-5375-455C-9EA6-DF929625EA0E}">
        <p15:presenceInfo xmlns:p15="http://schemas.microsoft.com/office/powerpoint/2012/main" userId="Татьяна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44" d="100"/>
          <a:sy n="44" d="100"/>
        </p:scale>
        <p:origin x="58" y="77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FADD33-8AC6-4B8A-96C8-A7CB49934FC9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33B28D6-FF1C-4A35-9E42-4B3FC80ADA6D}">
      <dgm:prSet phldrT="[Текст]"/>
      <dgm:spPr>
        <a:solidFill>
          <a:schemeClr val="bg1"/>
        </a:solidFill>
        <a:ln w="57150">
          <a:solidFill>
            <a:srgbClr val="0070C0"/>
          </a:solidFill>
        </a:ln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Bookman Old Style" panose="02050604050505020204" pitchFamily="18" charset="0"/>
            </a:rPr>
            <a:t>Цели муниципальной подпрограммы</a:t>
          </a:r>
          <a:endParaRPr lang="ru-RU" b="1" dirty="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3FE9E13F-909B-4EBF-A5B0-E76082D2EC90}" type="parTrans" cxnId="{7DC92BC2-01AE-416D-9A72-A9FA1B1FE3F5}">
      <dgm:prSet/>
      <dgm:spPr/>
      <dgm:t>
        <a:bodyPr/>
        <a:lstStyle/>
        <a:p>
          <a:endParaRPr lang="ru-RU"/>
        </a:p>
      </dgm:t>
    </dgm:pt>
    <dgm:pt modelId="{6424EB40-63C0-4F14-8782-557A2C64E915}" type="sibTrans" cxnId="{7DC92BC2-01AE-416D-9A72-A9FA1B1FE3F5}">
      <dgm:prSet/>
      <dgm:spPr/>
      <dgm:t>
        <a:bodyPr/>
        <a:lstStyle/>
        <a:p>
          <a:endParaRPr lang="ru-RU"/>
        </a:p>
      </dgm:t>
    </dgm:pt>
    <dgm:pt modelId="{23737A5C-5E2A-4A34-8BF9-8B4B3CF30B88}">
      <dgm:prSet phldrT="[Текст]" custT="1"/>
      <dgm:spPr>
        <a:solidFill>
          <a:schemeClr val="bg1">
            <a:alpha val="90000"/>
          </a:schemeClr>
        </a:solidFill>
        <a:ln w="57150">
          <a:solidFill>
            <a:srgbClr val="00B050">
              <a:alpha val="90000"/>
            </a:srgbClr>
          </a:solidFill>
        </a:ln>
      </dgm:spPr>
      <dgm:t>
        <a:bodyPr/>
        <a:lstStyle/>
        <a:p>
          <a:r>
            <a:rPr lang="ru-RU" sz="3300" dirty="0" smtClean="0">
              <a:latin typeface="Bookman Old Style" panose="02050604050505020204" pitchFamily="18" charset="0"/>
            </a:rPr>
            <a:t>Создание условий для развития МСП в Пермском муниципальном районе</a:t>
          </a:r>
          <a:endParaRPr lang="ru-RU" sz="3300" b="0" dirty="0">
            <a:latin typeface="Bookman Old Style" panose="02050604050505020204" pitchFamily="18" charset="0"/>
          </a:endParaRPr>
        </a:p>
      </dgm:t>
    </dgm:pt>
    <dgm:pt modelId="{8F6BC0B1-9F17-49D1-AA0A-87F2289FF27B}" type="parTrans" cxnId="{3CB699D6-68A1-4620-8630-F83DE802D2A1}">
      <dgm:prSet/>
      <dgm:spPr/>
      <dgm:t>
        <a:bodyPr/>
        <a:lstStyle/>
        <a:p>
          <a:endParaRPr lang="ru-RU"/>
        </a:p>
      </dgm:t>
    </dgm:pt>
    <dgm:pt modelId="{0E972245-2BB4-4C5C-8337-91E32E7C4D9F}" type="sibTrans" cxnId="{3CB699D6-68A1-4620-8630-F83DE802D2A1}">
      <dgm:prSet/>
      <dgm:spPr/>
      <dgm:t>
        <a:bodyPr/>
        <a:lstStyle/>
        <a:p>
          <a:endParaRPr lang="ru-RU"/>
        </a:p>
      </dgm:t>
    </dgm:pt>
    <dgm:pt modelId="{9739A268-4704-48E7-B2AD-A0EDB9327E80}" type="pres">
      <dgm:prSet presAssocID="{86FADD33-8AC6-4B8A-96C8-A7CB49934FC9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6F52B1E2-5047-4B8E-AB14-E8514FFC1129}" type="pres">
      <dgm:prSet presAssocID="{133B28D6-FF1C-4A35-9E42-4B3FC80ADA6D}" presName="posSpace" presStyleCnt="0"/>
      <dgm:spPr/>
    </dgm:pt>
    <dgm:pt modelId="{19C0E97F-47BB-4CBF-8F34-B68BE84406F5}" type="pres">
      <dgm:prSet presAssocID="{133B28D6-FF1C-4A35-9E42-4B3FC80ADA6D}" presName="vertFlow" presStyleCnt="0"/>
      <dgm:spPr/>
    </dgm:pt>
    <dgm:pt modelId="{8DE4E9C3-C811-414E-8BDD-0AC73242A451}" type="pres">
      <dgm:prSet presAssocID="{133B28D6-FF1C-4A35-9E42-4B3FC80ADA6D}" presName="topSpace" presStyleCnt="0"/>
      <dgm:spPr/>
    </dgm:pt>
    <dgm:pt modelId="{B91556C4-9FCD-4DC7-838E-848F1A276C92}" type="pres">
      <dgm:prSet presAssocID="{133B28D6-FF1C-4A35-9E42-4B3FC80ADA6D}" presName="firstComp" presStyleCnt="0"/>
      <dgm:spPr/>
    </dgm:pt>
    <dgm:pt modelId="{06342854-C840-448B-8073-5085BBC73E39}" type="pres">
      <dgm:prSet presAssocID="{133B28D6-FF1C-4A35-9E42-4B3FC80ADA6D}" presName="firstChild" presStyleLbl="bgAccFollowNode1" presStyleIdx="0" presStyleCnt="1" custScaleX="237906" custScaleY="164763" custLinFactNeighborX="37908" custLinFactNeighborY="-4907"/>
      <dgm:spPr/>
      <dgm:t>
        <a:bodyPr/>
        <a:lstStyle/>
        <a:p>
          <a:endParaRPr lang="ru-RU"/>
        </a:p>
      </dgm:t>
    </dgm:pt>
    <dgm:pt modelId="{C8C6C0DB-1EBF-47B3-9687-5DB4FC6267DD}" type="pres">
      <dgm:prSet presAssocID="{133B28D6-FF1C-4A35-9E42-4B3FC80ADA6D}" presName="firstChildTx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20DDF7-3F00-479B-8E5B-FDCF8B8923ED}" type="pres">
      <dgm:prSet presAssocID="{133B28D6-FF1C-4A35-9E42-4B3FC80ADA6D}" presName="negSpace" presStyleCnt="0"/>
      <dgm:spPr/>
    </dgm:pt>
    <dgm:pt modelId="{254871B0-976B-4EE6-915A-D8C899223579}" type="pres">
      <dgm:prSet presAssocID="{133B28D6-FF1C-4A35-9E42-4B3FC80ADA6D}" presName="circle" presStyleLbl="node1" presStyleIdx="0" presStyleCnt="1" custScaleX="323838" custScaleY="172189" custLinFactX="-200000" custLinFactNeighborX="-227612" custLinFactNeighborY="3396"/>
      <dgm:spPr>
        <a:prstGeom prst="snip2DiagRect">
          <a:avLst/>
        </a:prstGeom>
      </dgm:spPr>
      <dgm:t>
        <a:bodyPr/>
        <a:lstStyle/>
        <a:p>
          <a:endParaRPr lang="ru-RU"/>
        </a:p>
      </dgm:t>
    </dgm:pt>
  </dgm:ptLst>
  <dgm:cxnLst>
    <dgm:cxn modelId="{DCE37913-6912-4AD1-98D4-915C33A7FCD5}" type="presOf" srcId="{86FADD33-8AC6-4B8A-96C8-A7CB49934FC9}" destId="{9739A268-4704-48E7-B2AD-A0EDB9327E80}" srcOrd="0" destOrd="0" presId="urn:microsoft.com/office/officeart/2005/8/layout/hList9"/>
    <dgm:cxn modelId="{CA57F3E4-C11C-413A-BCA4-A82A11CB6915}" type="presOf" srcId="{23737A5C-5E2A-4A34-8BF9-8B4B3CF30B88}" destId="{06342854-C840-448B-8073-5085BBC73E39}" srcOrd="0" destOrd="0" presId="urn:microsoft.com/office/officeart/2005/8/layout/hList9"/>
    <dgm:cxn modelId="{3CB699D6-68A1-4620-8630-F83DE802D2A1}" srcId="{133B28D6-FF1C-4A35-9E42-4B3FC80ADA6D}" destId="{23737A5C-5E2A-4A34-8BF9-8B4B3CF30B88}" srcOrd="0" destOrd="0" parTransId="{8F6BC0B1-9F17-49D1-AA0A-87F2289FF27B}" sibTransId="{0E972245-2BB4-4C5C-8337-91E32E7C4D9F}"/>
    <dgm:cxn modelId="{7E1DE625-32E6-44EB-997C-EF16C23BCF7C}" type="presOf" srcId="{23737A5C-5E2A-4A34-8BF9-8B4B3CF30B88}" destId="{C8C6C0DB-1EBF-47B3-9687-5DB4FC6267DD}" srcOrd="1" destOrd="0" presId="urn:microsoft.com/office/officeart/2005/8/layout/hList9"/>
    <dgm:cxn modelId="{7DC92BC2-01AE-416D-9A72-A9FA1B1FE3F5}" srcId="{86FADD33-8AC6-4B8A-96C8-A7CB49934FC9}" destId="{133B28D6-FF1C-4A35-9E42-4B3FC80ADA6D}" srcOrd="0" destOrd="0" parTransId="{3FE9E13F-909B-4EBF-A5B0-E76082D2EC90}" sibTransId="{6424EB40-63C0-4F14-8782-557A2C64E915}"/>
    <dgm:cxn modelId="{0CE938B8-9698-48D7-A25B-846CAA0EAF4E}" type="presOf" srcId="{133B28D6-FF1C-4A35-9E42-4B3FC80ADA6D}" destId="{254871B0-976B-4EE6-915A-D8C899223579}" srcOrd="0" destOrd="0" presId="urn:microsoft.com/office/officeart/2005/8/layout/hList9"/>
    <dgm:cxn modelId="{F40790C0-1A36-4A80-8477-02D15D2E0686}" type="presParOf" srcId="{9739A268-4704-48E7-B2AD-A0EDB9327E80}" destId="{6F52B1E2-5047-4B8E-AB14-E8514FFC1129}" srcOrd="0" destOrd="0" presId="urn:microsoft.com/office/officeart/2005/8/layout/hList9"/>
    <dgm:cxn modelId="{AEA49087-CBF3-4BC3-97D5-15A540848752}" type="presParOf" srcId="{9739A268-4704-48E7-B2AD-A0EDB9327E80}" destId="{19C0E97F-47BB-4CBF-8F34-B68BE84406F5}" srcOrd="1" destOrd="0" presId="urn:microsoft.com/office/officeart/2005/8/layout/hList9"/>
    <dgm:cxn modelId="{D02DF1FF-7BF4-43FC-84A2-C8268CA5D7F6}" type="presParOf" srcId="{19C0E97F-47BB-4CBF-8F34-B68BE84406F5}" destId="{8DE4E9C3-C811-414E-8BDD-0AC73242A451}" srcOrd="0" destOrd="0" presId="urn:microsoft.com/office/officeart/2005/8/layout/hList9"/>
    <dgm:cxn modelId="{E9662DAD-82C2-4515-A946-E02CED11115F}" type="presParOf" srcId="{19C0E97F-47BB-4CBF-8F34-B68BE84406F5}" destId="{B91556C4-9FCD-4DC7-838E-848F1A276C92}" srcOrd="1" destOrd="0" presId="urn:microsoft.com/office/officeart/2005/8/layout/hList9"/>
    <dgm:cxn modelId="{9F257362-EA2D-4F1B-9A40-97DF8790A9E7}" type="presParOf" srcId="{B91556C4-9FCD-4DC7-838E-848F1A276C92}" destId="{06342854-C840-448B-8073-5085BBC73E39}" srcOrd="0" destOrd="0" presId="urn:microsoft.com/office/officeart/2005/8/layout/hList9"/>
    <dgm:cxn modelId="{9C6D73C3-080B-44CF-BDDD-0FB6799E9E8C}" type="presParOf" srcId="{B91556C4-9FCD-4DC7-838E-848F1A276C92}" destId="{C8C6C0DB-1EBF-47B3-9687-5DB4FC6267DD}" srcOrd="1" destOrd="0" presId="urn:microsoft.com/office/officeart/2005/8/layout/hList9"/>
    <dgm:cxn modelId="{89FF377A-88A7-409C-B35D-DAB978CFD664}" type="presParOf" srcId="{9739A268-4704-48E7-B2AD-A0EDB9327E80}" destId="{F720DDF7-3F00-479B-8E5B-FDCF8B8923ED}" srcOrd="2" destOrd="0" presId="urn:microsoft.com/office/officeart/2005/8/layout/hList9"/>
    <dgm:cxn modelId="{8A945628-947A-4D66-B0AD-6FD073C039F5}" type="presParOf" srcId="{9739A268-4704-48E7-B2AD-A0EDB9327E80}" destId="{254871B0-976B-4EE6-915A-D8C899223579}" srcOrd="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342854-C840-448B-8073-5085BBC73E39}">
      <dsp:nvSpPr>
        <dsp:cNvPr id="0" name=""/>
        <dsp:cNvSpPr/>
      </dsp:nvSpPr>
      <dsp:spPr>
        <a:xfrm>
          <a:off x="2482465" y="386622"/>
          <a:ext cx="9322438" cy="1810107"/>
        </a:xfrm>
        <a:prstGeom prst="rect">
          <a:avLst/>
        </a:prstGeom>
        <a:solidFill>
          <a:schemeClr val="bg1">
            <a:alpha val="90000"/>
          </a:schemeClr>
        </a:solidFill>
        <a:ln w="57150" cap="flat" cmpd="sng" algn="ctr">
          <a:solidFill>
            <a:srgbClr val="00B050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34696" rIns="234696" bIns="234696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>
              <a:latin typeface="Bookman Old Style" panose="02050604050505020204" pitchFamily="18" charset="0"/>
            </a:rPr>
            <a:t>Создание условий для развития МСП в Пермском муниципальном районе</a:t>
          </a:r>
          <a:endParaRPr lang="ru-RU" sz="3300" b="0" kern="1200" dirty="0">
            <a:latin typeface="Bookman Old Style" panose="02050604050505020204" pitchFamily="18" charset="0"/>
          </a:endParaRPr>
        </a:p>
      </dsp:txBody>
      <dsp:txXfrm>
        <a:off x="3974055" y="386622"/>
        <a:ext cx="7830848" cy="1810107"/>
      </dsp:txXfrm>
    </dsp:sp>
    <dsp:sp modelId="{254871B0-976B-4EE6-915A-D8C899223579}">
      <dsp:nvSpPr>
        <dsp:cNvPr id="0" name=""/>
        <dsp:cNvSpPr/>
      </dsp:nvSpPr>
      <dsp:spPr>
        <a:xfrm>
          <a:off x="17576" y="38595"/>
          <a:ext cx="3555947" cy="1890744"/>
        </a:xfrm>
        <a:prstGeom prst="snip2DiagRect">
          <a:avLst/>
        </a:prstGeom>
        <a:solidFill>
          <a:schemeClr val="bg1"/>
        </a:solidFill>
        <a:ln w="5715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dirty="0" smtClean="0">
              <a:solidFill>
                <a:schemeClr val="tx1"/>
              </a:solidFill>
              <a:latin typeface="Bookman Old Style" panose="02050604050505020204" pitchFamily="18" charset="0"/>
            </a:rPr>
            <a:t>Цели муниципальной подпрограммы</a:t>
          </a:r>
          <a:endParaRPr lang="ru-RU" sz="2900" b="1" kern="1200" dirty="0">
            <a:solidFill>
              <a:schemeClr val="tx1"/>
            </a:solidFill>
            <a:latin typeface="Bookman Old Style" panose="02050604050505020204" pitchFamily="18" charset="0"/>
          </a:endParaRPr>
        </a:p>
      </dsp:txBody>
      <dsp:txXfrm>
        <a:off x="175141" y="196160"/>
        <a:ext cx="3240817" cy="15756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C5C6CD-E62C-44BA-8F94-518FDCFE47C8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80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80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34D412-960F-45C4-A697-84A5B59E12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4834763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EE2F64-8352-47C7-A81C-1AFC03E56D89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87900"/>
            <a:ext cx="5486400" cy="39163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80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80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A49B97-02BD-4D51-87E5-FC42987960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424561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74509-1396-4994-A112-055990A40C7C}" type="datetime1">
              <a:rPr lang="ru-RU" smtClean="0"/>
              <a:t>30.03.2023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F7A24-FFCC-443C-9269-719606F4E3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5300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71608-A7CB-4E7C-8A46-C135DF1171EE}" type="datetime1">
              <a:rPr lang="ru-RU" smtClean="0"/>
              <a:t>30.03.2023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F7A24-FFCC-443C-9269-719606F4E3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0687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7181A-15F5-449D-AE48-4C38B3A56EC5}" type="datetime1">
              <a:rPr lang="ru-RU" smtClean="0"/>
              <a:t>30.03.2023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F7A24-FFCC-443C-9269-719606F4E3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1892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714B7-E3DB-4E0C-8B4C-C7B920759E36}" type="datetime1">
              <a:rPr lang="ru-RU" smtClean="0"/>
              <a:t>30.03.2023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F7A24-FFCC-443C-9269-719606F4E3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469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0A463-9FC9-4FF1-B668-CEF6848CE1D2}" type="datetime1">
              <a:rPr lang="ru-RU" smtClean="0"/>
              <a:t>30.03.2023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F7A24-FFCC-443C-9269-719606F4E3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3435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39749-2F42-4021-84DE-6F7A1DBEE2C5}" type="datetime1">
              <a:rPr lang="ru-RU" smtClean="0"/>
              <a:t>30.03.2023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F7A24-FFCC-443C-9269-719606F4E3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8408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77779-ADCA-447F-844D-A611C153E84B}" type="datetime1">
              <a:rPr lang="ru-RU" smtClean="0"/>
              <a:t>30.03.2023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F7A24-FFCC-443C-9269-719606F4E3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7713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F9CB9-63BE-4750-B190-9A52F0A8BECD}" type="datetime1">
              <a:rPr lang="ru-RU" smtClean="0"/>
              <a:t>30.03.2023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F7A24-FFCC-443C-9269-719606F4E3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623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E0B43-3D9B-4630-99BD-61CF2C15FFE7}" type="datetime1">
              <a:rPr lang="ru-RU" smtClean="0"/>
              <a:t>30.03.2023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F7A24-FFCC-443C-9269-719606F4E3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1505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F6965-080B-45EF-A6C6-A103BFA209AA}" type="datetime1">
              <a:rPr lang="ru-RU" smtClean="0"/>
              <a:t>30.03.2023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F7A24-FFCC-443C-9269-719606F4E3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0644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D817C-3AC7-41C4-80EC-63C80E56EC90}" type="datetime1">
              <a:rPr lang="ru-RU" smtClean="0"/>
              <a:t>30.03.2023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F7A24-FFCC-443C-9269-719606F4E3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209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67404B-C900-4862-BC75-A09D55F29629}" type="datetime1">
              <a:rPr lang="ru-RU" smtClean="0"/>
              <a:t>30.03.2023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2F7A24-FFCC-443C-9269-719606F4E3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698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6716" y="291290"/>
            <a:ext cx="10792408" cy="4571208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sz="5200" dirty="0"/>
              <a:t/>
            </a:r>
            <a:br>
              <a:rPr lang="ru-RU" sz="5200" dirty="0"/>
            </a:br>
            <a:r>
              <a:rPr lang="ru-RU" altLang="ru-RU" sz="5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Times New Roman" pitchFamily="18" charset="0"/>
              </a:rPr>
              <a:t/>
            </a:r>
            <a:br>
              <a:rPr lang="ru-RU" altLang="ru-RU" sz="5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Times New Roman" pitchFamily="18" charset="0"/>
              </a:rPr>
            </a:br>
            <a:r>
              <a:rPr lang="ru-RU" altLang="ru-RU" sz="4800" dirty="0" smtClean="0">
                <a:latin typeface="Bookman Old Style" panose="02050604050505020204" pitchFamily="18" charset="0"/>
              </a:rPr>
              <a:t>О деятельности органов местного самоуправления по реализации национального проекта «Малое и среднее предпринимательство и поддержка индивидуальной предпринимательской инициативы»</a:t>
            </a:r>
            <a:endParaRPr lang="ru-RU" sz="4800" dirty="0">
              <a:latin typeface="Bookman Old Style" panose="020506040505050202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943" y="164864"/>
            <a:ext cx="724196" cy="1061745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163867" y="437230"/>
            <a:ext cx="2146261" cy="6600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Пермский муниципальный округ Пермского края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479964" y="5597236"/>
            <a:ext cx="9569160" cy="11376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Захарченко Татьяна Николаевна</a:t>
            </a:r>
          </a:p>
          <a:p>
            <a:pPr algn="l"/>
            <a:r>
              <a:rPr lang="ru-RU" sz="24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Начальник отдела развития предпринимательства и экономического анализа управления по развитию агропромышленного комплекса и предпринимательства администрации Пермского муниципального округа Пермского края</a:t>
            </a:r>
            <a:endParaRPr lang="ru-RU" sz="240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692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839755"/>
            <a:ext cx="11905861" cy="6018245"/>
          </a:xfrm>
        </p:spPr>
        <p:txBody>
          <a:bodyPr>
            <a:normAutofit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b="1" dirty="0">
              <a:latin typeface="Bookman Old Style" panose="020506040505050202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943" y="164865"/>
            <a:ext cx="417689" cy="612375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862883" y="152117"/>
            <a:ext cx="11098619" cy="12502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00" b="1" dirty="0">
                <a:latin typeface="Bookman Old Style" panose="02050604050505020204" pitchFamily="18" charset="0"/>
              </a:rPr>
              <a:t> </a:t>
            </a:r>
            <a:r>
              <a:rPr lang="ru-RU" sz="3000" b="1" dirty="0" smtClean="0">
                <a:latin typeface="Bookman Old Style" panose="02050604050505020204" pitchFamily="18" charset="0"/>
              </a:rPr>
              <a:t>«Дорожная карта» в части федерального проекта (</a:t>
            </a:r>
            <a:r>
              <a:rPr lang="ru-RU" sz="3000" b="1" dirty="0">
                <a:latin typeface="Bookman Old Style" panose="02050604050505020204" pitchFamily="18" charset="0"/>
              </a:rPr>
              <a:t>Акселерация субъектов малого и среднего предпринимательства</a:t>
            </a:r>
            <a:r>
              <a:rPr lang="ru-RU" sz="3000" b="1" dirty="0" smtClean="0">
                <a:latin typeface="Bookman Old Style" panose="02050604050505020204" pitchFamily="18" charset="0"/>
              </a:rPr>
              <a:t>)</a:t>
            </a:r>
            <a:endParaRPr lang="ru-RU" sz="3000" b="1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1364566" y="6070451"/>
            <a:ext cx="3130062" cy="140727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400" u="none" kern="1200" dirty="0">
              <a:solidFill>
                <a:schemeClr val="tx1"/>
              </a:solidFill>
            </a:endParaRPr>
          </a:p>
        </p:txBody>
      </p:sp>
      <p:sp>
        <p:nvSpPr>
          <p:cNvPr id="26" name="Прямоугольник с двумя скругленными противолежащими углами 25"/>
          <p:cNvSpPr/>
          <p:nvPr/>
        </p:nvSpPr>
        <p:spPr>
          <a:xfrm>
            <a:off x="329943" y="1343655"/>
            <a:ext cx="11631559" cy="1537706"/>
          </a:xfrm>
          <a:prstGeom prst="round2DiagRect">
            <a:avLst/>
          </a:prstGeom>
          <a:solidFill>
            <a:schemeClr val="bg1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</a:pPr>
            <a:r>
              <a:rPr lang="ru-RU" sz="3000" b="1" u="sng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Задача</a:t>
            </a:r>
          </a:p>
          <a:p>
            <a:pPr lvl="0" algn="ctr" defTabSz="1066800">
              <a:lnSpc>
                <a:spcPct val="90000"/>
              </a:lnSpc>
              <a:spcBef>
                <a:spcPct val="0"/>
              </a:spcBef>
            </a:pPr>
            <a:r>
              <a:rPr lang="ru-RU" sz="3000" dirty="0">
                <a:solidFill>
                  <a:schemeClr val="tx1"/>
                </a:solidFill>
                <a:latin typeface="Bookman Old Style" panose="02050604050505020204" pitchFamily="18" charset="0"/>
              </a:rPr>
              <a:t>Информирование субъектов МСП  о модернизации системы поддержки экспортеров - субъектов МСП</a:t>
            </a:r>
          </a:p>
        </p:txBody>
      </p:sp>
      <p:sp>
        <p:nvSpPr>
          <p:cNvPr id="27" name="Блок-схема: процесс 26"/>
          <p:cNvSpPr/>
          <p:nvPr/>
        </p:nvSpPr>
        <p:spPr>
          <a:xfrm>
            <a:off x="329943" y="3569000"/>
            <a:ext cx="11570974" cy="2954999"/>
          </a:xfrm>
          <a:prstGeom prst="flowChartProcess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u="sng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Реализовано в 2022 году:</a:t>
            </a:r>
          </a:p>
          <a:p>
            <a:pPr algn="ctr"/>
            <a:r>
              <a:rPr lang="ru-RU" sz="28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Осуществлялось информирование субъектов МСП </a:t>
            </a:r>
            <a:r>
              <a:rPr lang="ru-RU" sz="2800" dirty="0">
                <a:solidFill>
                  <a:schemeClr val="tx1"/>
                </a:solidFill>
                <a:latin typeface="Bookman Old Style" panose="02050604050505020204" pitchFamily="18" charset="0"/>
              </a:rPr>
              <a:t>о реализации кредитно-гарантийных продуктов </a:t>
            </a:r>
            <a:r>
              <a:rPr lang="ru-RU" sz="28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АО </a:t>
            </a:r>
            <a:r>
              <a:rPr lang="ru-RU" sz="2800" dirty="0">
                <a:solidFill>
                  <a:schemeClr val="tx1"/>
                </a:solidFill>
                <a:latin typeface="Bookman Old Style" panose="02050604050505020204" pitchFamily="18" charset="0"/>
              </a:rPr>
              <a:t>«Корпорация «МСП», АО «МСП Банк» с льготными условиями финансирования для субъектов МСП - экспортно-ориентированных компаний либо </a:t>
            </a:r>
            <a:r>
              <a:rPr lang="ru-RU" sz="28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экспортеров, </a:t>
            </a:r>
            <a:r>
              <a:rPr lang="ru-RU" sz="2800" dirty="0">
                <a:solidFill>
                  <a:schemeClr val="tx1"/>
                </a:solidFill>
                <a:latin typeface="Bookman Old Style" panose="02050604050505020204" pitchFamily="18" charset="0"/>
              </a:rPr>
              <a:t>МСП об экспортной поддержке в субъекте РФ – Пермском </a:t>
            </a:r>
            <a:r>
              <a:rPr lang="ru-RU" sz="28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крае.</a:t>
            </a:r>
            <a:endParaRPr lang="ru-RU" sz="2800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2" name="Стрелка вправо 11"/>
          <p:cNvSpPr/>
          <p:nvPr/>
        </p:nvSpPr>
        <p:spPr>
          <a:xfrm rot="5400000">
            <a:off x="5931896" y="2715200"/>
            <a:ext cx="427650" cy="811767"/>
          </a:xfrm>
          <a:prstGeom prst="rightArrow">
            <a:avLst>
              <a:gd name="adj1" fmla="val 55777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408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839755"/>
            <a:ext cx="11905861" cy="6018245"/>
          </a:xfrm>
        </p:spPr>
        <p:txBody>
          <a:bodyPr>
            <a:normAutofit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b="1" dirty="0">
              <a:latin typeface="Bookman Old Style" panose="020506040505050202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943" y="164865"/>
            <a:ext cx="417689" cy="612375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862883" y="152117"/>
            <a:ext cx="11098619" cy="12502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00" b="1" dirty="0">
                <a:latin typeface="Bookman Old Style" panose="02050604050505020204" pitchFamily="18" charset="0"/>
              </a:rPr>
              <a:t> </a:t>
            </a:r>
            <a:r>
              <a:rPr lang="ru-RU" sz="3000" b="1" dirty="0" smtClean="0">
                <a:latin typeface="Bookman Old Style" panose="02050604050505020204" pitchFamily="18" charset="0"/>
              </a:rPr>
              <a:t>«Дорожная карта» в части федерального проекта (</a:t>
            </a:r>
            <a:r>
              <a:rPr lang="ru-RU" sz="3000" b="1" dirty="0">
                <a:latin typeface="Bookman Old Style" panose="02050604050505020204" pitchFamily="18" charset="0"/>
              </a:rPr>
              <a:t>Создание системы поддержки фермеров и развитие сельской кооперации</a:t>
            </a:r>
            <a:r>
              <a:rPr lang="ru-RU" sz="3000" b="1" dirty="0" smtClean="0">
                <a:latin typeface="Bookman Old Style" panose="02050604050505020204" pitchFamily="18" charset="0"/>
              </a:rPr>
              <a:t>)</a:t>
            </a:r>
            <a:endParaRPr lang="ru-RU" sz="3000" b="1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1364566" y="6070451"/>
            <a:ext cx="3130062" cy="140727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400" u="none" kern="1200" dirty="0">
              <a:solidFill>
                <a:schemeClr val="tx1"/>
              </a:solidFill>
            </a:endParaRPr>
          </a:p>
        </p:txBody>
      </p:sp>
      <p:sp>
        <p:nvSpPr>
          <p:cNvPr id="26" name="Прямоугольник с двумя скругленными противолежащими углами 25"/>
          <p:cNvSpPr/>
          <p:nvPr/>
        </p:nvSpPr>
        <p:spPr>
          <a:xfrm>
            <a:off x="329943" y="1343654"/>
            <a:ext cx="11631559" cy="1763439"/>
          </a:xfrm>
          <a:prstGeom prst="round2DiagRect">
            <a:avLst/>
          </a:prstGeom>
          <a:solidFill>
            <a:schemeClr val="bg1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</a:pPr>
            <a:r>
              <a:rPr lang="ru-RU" sz="2500" b="1" u="sng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Задача</a:t>
            </a:r>
          </a:p>
          <a:p>
            <a:pPr lvl="0" algn="ctr" defTabSz="1066800">
              <a:lnSpc>
                <a:spcPct val="90000"/>
              </a:lnSpc>
              <a:spcBef>
                <a:spcPct val="0"/>
              </a:spcBef>
            </a:pPr>
            <a:r>
              <a:rPr lang="ru-RU" sz="2500" dirty="0">
                <a:solidFill>
                  <a:schemeClr val="tx1"/>
                </a:solidFill>
                <a:latin typeface="Bookman Old Style" panose="02050604050505020204" pitchFamily="18" charset="0"/>
              </a:rPr>
              <a:t>Обеспечение  реализации комплексных программ развития </a:t>
            </a:r>
            <a:r>
              <a:rPr lang="ru-RU" sz="25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сельскохозяйственной </a:t>
            </a:r>
            <a:r>
              <a:rPr lang="ru-RU" sz="2500" dirty="0">
                <a:solidFill>
                  <a:schemeClr val="tx1"/>
                </a:solidFill>
                <a:latin typeface="Bookman Old Style" panose="02050604050505020204" pitchFamily="18" charset="0"/>
              </a:rPr>
              <a:t>кооперации и </a:t>
            </a:r>
            <a:r>
              <a:rPr lang="ru-RU" sz="25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поддержки </a:t>
            </a:r>
            <a:r>
              <a:rPr lang="ru-RU" sz="2500" dirty="0">
                <a:solidFill>
                  <a:schemeClr val="tx1"/>
                </a:solidFill>
                <a:latin typeface="Bookman Old Style" panose="02050604050505020204" pitchFamily="18" charset="0"/>
              </a:rPr>
              <a:t>фермеров, </a:t>
            </a:r>
            <a:r>
              <a:rPr lang="ru-RU" sz="25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  </a:t>
            </a:r>
          </a:p>
          <a:p>
            <a:pPr lvl="0" algn="ctr" defTabSz="1066800">
              <a:lnSpc>
                <a:spcPct val="90000"/>
              </a:lnSpc>
              <a:spcBef>
                <a:spcPct val="0"/>
              </a:spcBef>
            </a:pPr>
            <a:r>
              <a:rPr lang="ru-RU" sz="2500" dirty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lang="ru-RU" sz="25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            утвержденных </a:t>
            </a:r>
            <a:r>
              <a:rPr lang="ru-RU" sz="2500" dirty="0">
                <a:solidFill>
                  <a:schemeClr val="tx1"/>
                </a:solidFill>
                <a:latin typeface="Bookman Old Style" panose="02050604050505020204" pitchFamily="18" charset="0"/>
              </a:rPr>
              <a:t>федеральными и региональными </a:t>
            </a:r>
            <a:r>
              <a:rPr lang="ru-RU" sz="25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программами</a:t>
            </a:r>
            <a:r>
              <a:rPr lang="ru-RU" sz="2500" b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endParaRPr lang="ru-RU" sz="2500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7" name="Блок-схема: процесс 26"/>
          <p:cNvSpPr/>
          <p:nvPr/>
        </p:nvSpPr>
        <p:spPr>
          <a:xfrm>
            <a:off x="329943" y="3334910"/>
            <a:ext cx="11570974" cy="3189090"/>
          </a:xfrm>
          <a:prstGeom prst="flowChartProcess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u="sng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Реализовано в 2022 году:</a:t>
            </a:r>
          </a:p>
          <a:p>
            <a:pPr algn="just"/>
            <a:r>
              <a:rPr lang="ru-RU" sz="30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-</a:t>
            </a:r>
            <a:r>
              <a:rPr lang="ru-RU" sz="3000" dirty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lang="ru-RU" sz="28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осуществлялось информирование населения и субъектов МСП, осуществляющих деятельность в сфере сельского хозяйства, о мерах государственной поддержки сельскохозяйственной кооперации и поддержки фермеров;</a:t>
            </a:r>
          </a:p>
          <a:p>
            <a:pPr algn="just"/>
            <a:r>
              <a:rPr lang="ru-RU" sz="28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- </a:t>
            </a:r>
            <a:r>
              <a:rPr lang="ru-RU" sz="2800" dirty="0">
                <a:solidFill>
                  <a:schemeClr val="tx1"/>
                </a:solidFill>
                <a:latin typeface="Bookman Old Style" panose="02050604050505020204" pitchFamily="18" charset="0"/>
              </a:rPr>
              <a:t>осуществлялось консультационное, </a:t>
            </a:r>
            <a:r>
              <a:rPr lang="ru-RU" sz="28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методическое и иное содействие в получении </a:t>
            </a:r>
            <a:r>
              <a:rPr lang="ru-RU" sz="2800" dirty="0" err="1" smtClean="0">
                <a:solidFill>
                  <a:schemeClr val="tx1"/>
                </a:solidFill>
                <a:latin typeface="Bookman Old Style" panose="02050604050505020204" pitchFamily="18" charset="0"/>
              </a:rPr>
              <a:t>грантовой</a:t>
            </a:r>
            <a:r>
              <a:rPr lang="ru-RU" sz="28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 поддержки.</a:t>
            </a:r>
          </a:p>
        </p:txBody>
      </p:sp>
      <p:sp>
        <p:nvSpPr>
          <p:cNvPr id="12" name="Стрелка вправо 11"/>
          <p:cNvSpPr/>
          <p:nvPr/>
        </p:nvSpPr>
        <p:spPr>
          <a:xfrm rot="5400000">
            <a:off x="6031814" y="2815118"/>
            <a:ext cx="227814" cy="811767"/>
          </a:xfrm>
          <a:prstGeom prst="rightArrow">
            <a:avLst>
              <a:gd name="adj1" fmla="val 55777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777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29304"/>
            <a:ext cx="11905861" cy="6018245"/>
          </a:xfrm>
        </p:spPr>
        <p:txBody>
          <a:bodyPr>
            <a:normAutofit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b="1" dirty="0">
              <a:latin typeface="Bookman Old Style" panose="020506040505050202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943" y="164865"/>
            <a:ext cx="417689" cy="612375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837047" y="-152864"/>
            <a:ext cx="11098619" cy="12502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00" b="1" dirty="0">
                <a:latin typeface="Bookman Old Style" panose="02050604050505020204" pitchFamily="18" charset="0"/>
              </a:rPr>
              <a:t> </a:t>
            </a:r>
            <a:r>
              <a:rPr lang="ru-RU" sz="3100" b="1" dirty="0" smtClean="0">
                <a:latin typeface="Bookman Old Style" panose="02050604050505020204" pitchFamily="18" charset="0"/>
              </a:rPr>
              <a:t>«Дорожная карта» в части федерального проекта (</a:t>
            </a:r>
            <a:r>
              <a:rPr lang="ru-RU" sz="3100" b="1" dirty="0">
                <a:latin typeface="Bookman Old Style" panose="02050604050505020204" pitchFamily="18" charset="0"/>
              </a:rPr>
              <a:t>Популяризация предпринимательства</a:t>
            </a:r>
            <a:r>
              <a:rPr lang="ru-RU" sz="3100" b="1" dirty="0" smtClean="0">
                <a:latin typeface="Bookman Old Style" panose="02050604050505020204" pitchFamily="18" charset="0"/>
              </a:rPr>
              <a:t>)</a:t>
            </a:r>
            <a:endParaRPr lang="ru-RU" sz="3100" b="1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1364566" y="6070451"/>
            <a:ext cx="3130062" cy="140727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400" u="none" kern="1200" dirty="0">
              <a:solidFill>
                <a:schemeClr val="tx1"/>
              </a:solidFill>
            </a:endParaRPr>
          </a:p>
        </p:txBody>
      </p:sp>
      <p:sp>
        <p:nvSpPr>
          <p:cNvPr id="26" name="Прямоугольник с двумя скругленными противолежащими углами 25"/>
          <p:cNvSpPr/>
          <p:nvPr/>
        </p:nvSpPr>
        <p:spPr>
          <a:xfrm>
            <a:off x="329943" y="1343655"/>
            <a:ext cx="11631559" cy="1537706"/>
          </a:xfrm>
          <a:prstGeom prst="round2DiagRect">
            <a:avLst/>
          </a:prstGeom>
          <a:solidFill>
            <a:schemeClr val="bg1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</a:pPr>
            <a:r>
              <a:rPr lang="ru-RU" sz="3200" b="1" u="sng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Задача</a:t>
            </a:r>
          </a:p>
          <a:p>
            <a:pPr lvl="0" algn="ctr" defTabSz="1066800">
              <a:lnSpc>
                <a:spcPct val="90000"/>
              </a:lnSpc>
              <a:spcBef>
                <a:spcPct val="0"/>
              </a:spcBef>
            </a:pPr>
            <a:r>
              <a:rPr lang="ru-RU" sz="3200" dirty="0">
                <a:solidFill>
                  <a:schemeClr val="tx1"/>
                </a:solidFill>
                <a:latin typeface="Bookman Old Style" panose="02050604050505020204" pitchFamily="18" charset="0"/>
              </a:rPr>
              <a:t>Формирование положительного образа предпринимателя</a:t>
            </a:r>
          </a:p>
        </p:txBody>
      </p:sp>
      <p:sp>
        <p:nvSpPr>
          <p:cNvPr id="27" name="Блок-схема: процесс 26"/>
          <p:cNvSpPr/>
          <p:nvPr/>
        </p:nvSpPr>
        <p:spPr>
          <a:xfrm>
            <a:off x="329943" y="3334910"/>
            <a:ext cx="11570974" cy="3189090"/>
          </a:xfrm>
          <a:prstGeom prst="flowChartProcess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u="sng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Реализовано в 2022 году:</a:t>
            </a:r>
          </a:p>
          <a:p>
            <a:pPr algn="ctr"/>
            <a:r>
              <a:rPr lang="ru-RU" sz="32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Проведен конкурс </a:t>
            </a:r>
            <a:r>
              <a:rPr lang="ru-RU" sz="3200" dirty="0">
                <a:solidFill>
                  <a:schemeClr val="tx1"/>
                </a:solidFill>
                <a:latin typeface="Bookman Old Style" panose="02050604050505020204" pitchFamily="18" charset="0"/>
              </a:rPr>
              <a:t>на лучшее оформление фасадов зданий, строений, сооружений субъектов </a:t>
            </a:r>
            <a:r>
              <a:rPr lang="ru-RU" sz="32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МСП и </a:t>
            </a:r>
            <a:r>
              <a:rPr lang="ru-RU" sz="3200" dirty="0">
                <a:solidFill>
                  <a:schemeClr val="tx1"/>
                </a:solidFill>
                <a:latin typeface="Bookman Old Style" panose="02050604050505020204" pitchFamily="18" charset="0"/>
              </a:rPr>
              <a:t>прилегающих к ним территорий к </a:t>
            </a:r>
            <a:r>
              <a:rPr lang="ru-RU" sz="32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Новому году.</a:t>
            </a:r>
          </a:p>
        </p:txBody>
      </p:sp>
      <p:sp>
        <p:nvSpPr>
          <p:cNvPr id="12" name="Стрелка вправо 11"/>
          <p:cNvSpPr/>
          <p:nvPr/>
        </p:nvSpPr>
        <p:spPr>
          <a:xfrm rot="5400000">
            <a:off x="5931896" y="2715200"/>
            <a:ext cx="427650" cy="811767"/>
          </a:xfrm>
          <a:prstGeom prst="rightArrow">
            <a:avLst>
              <a:gd name="adj1" fmla="val 55777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654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29304"/>
            <a:ext cx="11905861" cy="6018245"/>
          </a:xfrm>
        </p:spPr>
        <p:txBody>
          <a:bodyPr>
            <a:normAutofit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b="1" dirty="0">
              <a:latin typeface="Bookman Old Style" panose="020506040505050202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943" y="164865"/>
            <a:ext cx="417689" cy="612375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837047" y="-152864"/>
            <a:ext cx="11098619" cy="12502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00" b="1" dirty="0">
                <a:latin typeface="Bookman Old Style" panose="02050604050505020204" pitchFamily="18" charset="0"/>
              </a:rPr>
              <a:t> </a:t>
            </a:r>
            <a:r>
              <a:rPr lang="ru-RU" sz="3100" b="1" dirty="0" smtClean="0">
                <a:latin typeface="Bookman Old Style" panose="02050604050505020204" pitchFamily="18" charset="0"/>
              </a:rPr>
              <a:t>«Дорожная карта» в части федерального проекта (</a:t>
            </a:r>
            <a:r>
              <a:rPr lang="ru-RU" sz="3100" b="1" dirty="0">
                <a:latin typeface="Bookman Old Style" panose="02050604050505020204" pitchFamily="18" charset="0"/>
              </a:rPr>
              <a:t>Популяризация предпринимательства</a:t>
            </a:r>
            <a:r>
              <a:rPr lang="ru-RU" sz="3100" b="1" dirty="0" smtClean="0">
                <a:latin typeface="Bookman Old Style" panose="02050604050505020204" pitchFamily="18" charset="0"/>
              </a:rPr>
              <a:t>)</a:t>
            </a:r>
            <a:endParaRPr lang="ru-RU" sz="3100" b="1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1364566" y="6070451"/>
            <a:ext cx="3130062" cy="140727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400" u="none" kern="1200" dirty="0">
              <a:solidFill>
                <a:schemeClr val="tx1"/>
              </a:solidFill>
            </a:endParaRPr>
          </a:p>
        </p:txBody>
      </p:sp>
      <p:sp>
        <p:nvSpPr>
          <p:cNvPr id="26" name="Прямоугольник с двумя скругленными противолежащими углами 25"/>
          <p:cNvSpPr/>
          <p:nvPr/>
        </p:nvSpPr>
        <p:spPr>
          <a:xfrm>
            <a:off x="304107" y="1320084"/>
            <a:ext cx="11631559" cy="2303738"/>
          </a:xfrm>
          <a:prstGeom prst="round2DiagRect">
            <a:avLst/>
          </a:prstGeom>
          <a:solidFill>
            <a:schemeClr val="bg1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</a:pPr>
            <a:r>
              <a:rPr lang="ru-RU" sz="3200" b="1" u="sng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Задача</a:t>
            </a:r>
          </a:p>
          <a:p>
            <a:pPr algn="ctr"/>
            <a:r>
              <a:rPr lang="ru-RU" sz="3000" dirty="0">
                <a:solidFill>
                  <a:schemeClr val="tx1"/>
                </a:solidFill>
                <a:latin typeface="Bookman Old Style" panose="02050604050505020204" pitchFamily="18" charset="0"/>
              </a:rPr>
              <a:t>Выявление </a:t>
            </a:r>
            <a:r>
              <a:rPr lang="ru-RU" sz="30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предпринимательских </a:t>
            </a:r>
            <a:r>
              <a:rPr lang="ru-RU" sz="3000" dirty="0">
                <a:solidFill>
                  <a:schemeClr val="tx1"/>
                </a:solidFill>
                <a:latin typeface="Bookman Old Style" panose="02050604050505020204" pitchFamily="18" charset="0"/>
              </a:rPr>
              <a:t>способностей и вовлечение в </a:t>
            </a:r>
            <a:r>
              <a:rPr lang="ru-RU" sz="30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предпринимательскую </a:t>
            </a:r>
            <a:r>
              <a:rPr lang="ru-RU" sz="3000" dirty="0">
                <a:solidFill>
                  <a:schemeClr val="tx1"/>
                </a:solidFill>
                <a:latin typeface="Bookman Old Style" panose="02050604050505020204" pitchFamily="18" charset="0"/>
              </a:rPr>
              <a:t>деятельность лиц, имеющих </a:t>
            </a:r>
            <a:r>
              <a:rPr lang="ru-RU" sz="30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предпринимательский </a:t>
            </a:r>
            <a:r>
              <a:rPr lang="ru-RU" sz="3000" dirty="0">
                <a:solidFill>
                  <a:schemeClr val="tx1"/>
                </a:solidFill>
                <a:latin typeface="Bookman Old Style" panose="02050604050505020204" pitchFamily="18" charset="0"/>
              </a:rPr>
              <a:t>потенциал и (или) мотивацию к созданию собственного бизнеса</a:t>
            </a:r>
            <a:endParaRPr lang="ru-RU" sz="3000" b="1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7" name="Блок-схема: процесс 26"/>
          <p:cNvSpPr/>
          <p:nvPr/>
        </p:nvSpPr>
        <p:spPr>
          <a:xfrm>
            <a:off x="364692" y="4092346"/>
            <a:ext cx="11570974" cy="2663051"/>
          </a:xfrm>
          <a:prstGeom prst="flowChartProcess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u="sng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Реализовано в 2022 году:</a:t>
            </a:r>
          </a:p>
          <a:p>
            <a:pPr algn="ctr"/>
            <a:r>
              <a:rPr lang="ru-RU" sz="28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Осуществлялось информирование населения о вовлечении в предпринимательскую деятельность и содействию создания собственного бизнеса, </a:t>
            </a:r>
            <a:r>
              <a:rPr lang="ru-RU" sz="2800" dirty="0">
                <a:solidFill>
                  <a:schemeClr val="tx1"/>
                </a:solidFill>
                <a:latin typeface="Bookman Old Style" panose="02050604050505020204" pitchFamily="18" charset="0"/>
              </a:rPr>
              <a:t>об обучении основам ведения бизнеса, финансовой грамотности и иным навыкам предпринимательской </a:t>
            </a:r>
            <a:r>
              <a:rPr lang="ru-RU" sz="28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деятельности. </a:t>
            </a:r>
          </a:p>
        </p:txBody>
      </p:sp>
      <p:sp>
        <p:nvSpPr>
          <p:cNvPr id="12" name="Стрелка вправо 11"/>
          <p:cNvSpPr/>
          <p:nvPr/>
        </p:nvSpPr>
        <p:spPr>
          <a:xfrm rot="5400000">
            <a:off x="5901604" y="3468256"/>
            <a:ext cx="427650" cy="811767"/>
          </a:xfrm>
          <a:prstGeom prst="rightArrow">
            <a:avLst>
              <a:gd name="adj1" fmla="val 55777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582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9696576"/>
              </p:ext>
            </p:extLst>
          </p:nvPr>
        </p:nvGraphicFramePr>
        <p:xfrm>
          <a:off x="241572" y="777240"/>
          <a:ext cx="11730321" cy="57872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303851">
                  <a:extLst>
                    <a:ext uri="{9D8B030D-6E8A-4147-A177-3AD203B41FA5}">
                      <a16:colId xmlns:a16="http://schemas.microsoft.com/office/drawing/2014/main" val="1801467771"/>
                    </a:ext>
                  </a:extLst>
                </a:gridCol>
                <a:gridCol w="1445876">
                  <a:extLst>
                    <a:ext uri="{9D8B030D-6E8A-4147-A177-3AD203B41FA5}">
                      <a16:colId xmlns:a16="http://schemas.microsoft.com/office/drawing/2014/main" val="436658954"/>
                    </a:ext>
                  </a:extLst>
                </a:gridCol>
                <a:gridCol w="906545">
                  <a:extLst>
                    <a:ext uri="{9D8B030D-6E8A-4147-A177-3AD203B41FA5}">
                      <a16:colId xmlns:a16="http://schemas.microsoft.com/office/drawing/2014/main" val="3382162958"/>
                    </a:ext>
                  </a:extLst>
                </a:gridCol>
                <a:gridCol w="1074049">
                  <a:extLst>
                    <a:ext uri="{9D8B030D-6E8A-4147-A177-3AD203B41FA5}">
                      <a16:colId xmlns:a16="http://schemas.microsoft.com/office/drawing/2014/main" val="214894973"/>
                    </a:ext>
                  </a:extLst>
                </a:gridCol>
              </a:tblGrid>
              <a:tr h="268437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0" dirty="0" smtClean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Целевой показатель</a:t>
                      </a:r>
                      <a:endParaRPr lang="ru-RU" sz="1700" b="0" dirty="0" smtClean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7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952" marR="499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2022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952" marR="499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952" marR="499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952" marR="499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3449016"/>
                  </a:ext>
                </a:extLst>
              </a:tr>
              <a:tr h="1365529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952" marR="499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0" dirty="0" smtClean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План</a:t>
                      </a:r>
                      <a:endParaRPr lang="ru-RU" sz="17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952" marR="499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0" dirty="0" smtClean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Факт</a:t>
                      </a:r>
                      <a:endParaRPr lang="ru-RU" sz="17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952" marR="499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0" dirty="0" smtClean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Отклонение факта от плана,</a:t>
                      </a:r>
                      <a:r>
                        <a:rPr lang="ru-RU" sz="1700" b="0" baseline="0" dirty="0" smtClean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 %</a:t>
                      </a:r>
                      <a:r>
                        <a:rPr lang="ru-RU" sz="1700" b="0" dirty="0" smtClean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 </a:t>
                      </a:r>
                      <a:endParaRPr lang="ru-RU" sz="17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952" marR="499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9366212"/>
                  </a:ext>
                </a:extLst>
              </a:tr>
              <a:tr h="2535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7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Количество субъектов </a:t>
                      </a:r>
                      <a:r>
                        <a:rPr lang="ru-RU" sz="1700" b="0" dirty="0" smtClean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МСП, </a:t>
                      </a:r>
                      <a:r>
                        <a:rPr lang="ru-RU" sz="17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ед.</a:t>
                      </a:r>
                      <a:endParaRPr lang="ru-RU" sz="17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952" marR="499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effectLst/>
                          <a:latin typeface="Bookman Old Style" panose="02050604050505020204" pitchFamily="18" charset="0"/>
                        </a:rPr>
                        <a:t>4892</a:t>
                      </a:r>
                      <a:endParaRPr lang="ru-RU" sz="1700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073" marR="9073" marT="14926" marB="149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effectLst/>
                          <a:latin typeface="Bookman Old Style" panose="02050604050505020204" pitchFamily="18" charset="0"/>
                        </a:rPr>
                        <a:t>5355</a:t>
                      </a:r>
                      <a:endParaRPr lang="ru-RU" sz="1700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073" marR="9073" marT="14926" marB="149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effectLst/>
                          <a:latin typeface="Bookman Old Style" panose="02050604050505020204" pitchFamily="18" charset="0"/>
                        </a:rPr>
                        <a:t>+9,5</a:t>
                      </a:r>
                      <a:endParaRPr lang="ru-RU" sz="1700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073" marR="9073" marT="14926" marB="149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5705719"/>
                  </a:ext>
                </a:extLst>
              </a:tr>
              <a:tr h="126762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7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Количество объектов, которые внесены дополнительно в перечень муниципального имущества свободного от прав третьих лиц (за исключением права хозяйственного ведения, права оперативного управления, а также имущественных прав субъектов </a:t>
                      </a:r>
                      <a:r>
                        <a:rPr lang="ru-RU" sz="1700" b="0" dirty="0" smtClean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МСП), </a:t>
                      </a:r>
                      <a:r>
                        <a:rPr lang="ru-RU" sz="17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ед.</a:t>
                      </a:r>
                      <a:endParaRPr lang="ru-RU" sz="17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952" marR="499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700" b="0" dirty="0" smtClean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0" dirty="0" smtClean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не </a:t>
                      </a:r>
                      <a:r>
                        <a:rPr lang="ru-RU" sz="17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менее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1</a:t>
                      </a:r>
                      <a:endParaRPr lang="ru-RU" sz="17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952" marR="499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700" b="0" dirty="0" smtClean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0" dirty="0" smtClean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6</a:t>
                      </a:r>
                      <a:endParaRPr lang="ru-RU" sz="17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952" marR="499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700" b="0" dirty="0" smtClean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0" dirty="0" smtClean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6 раз</a:t>
                      </a:r>
                      <a:endParaRPr lang="ru-RU" sz="17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952" marR="499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9474390"/>
                  </a:ext>
                </a:extLst>
              </a:tr>
              <a:tr h="510172">
                <a:tc>
                  <a:txBody>
                    <a:bodyPr/>
                    <a:lstStyle/>
                    <a:p>
                      <a:pPr indent="-228600">
                        <a:spcAft>
                          <a:spcPts val="0"/>
                        </a:spcAft>
                      </a:pPr>
                      <a:r>
                        <a:rPr lang="ru-RU" sz="17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Количество размещений в сети Интернет для </a:t>
                      </a:r>
                      <a:r>
                        <a:rPr lang="ru-RU" sz="1700" b="0" dirty="0" err="1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самозанятых</a:t>
                      </a:r>
                      <a:r>
                        <a:rPr lang="ru-RU" sz="17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 граждан, ед.</a:t>
                      </a:r>
                      <a:endParaRPr lang="ru-RU" sz="17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952" marR="499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не менее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1</a:t>
                      </a:r>
                      <a:endParaRPr lang="ru-RU" sz="17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952" marR="499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0" dirty="0" smtClean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12</a:t>
                      </a:r>
                      <a:endParaRPr lang="ru-RU" sz="17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952" marR="499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0" dirty="0" smtClean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12 раз</a:t>
                      </a:r>
                      <a:endParaRPr lang="ru-RU" sz="17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952" marR="499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0635360"/>
                  </a:ext>
                </a:extLst>
              </a:tr>
              <a:tr h="507048">
                <a:tc>
                  <a:txBody>
                    <a:bodyPr/>
                    <a:lstStyle/>
                    <a:p>
                      <a:pPr indent="-228600" algn="just">
                        <a:spcAft>
                          <a:spcPts val="0"/>
                        </a:spcAft>
                      </a:pPr>
                      <a:r>
                        <a:rPr lang="ru-RU" sz="17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Количество размещений в сети Интернет о различных формах государственной поддержки субъектов МСП, ед.</a:t>
                      </a:r>
                      <a:endParaRPr lang="ru-RU" sz="17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952" marR="499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не менее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15</a:t>
                      </a:r>
                      <a:endParaRPr lang="ru-RU" sz="17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952" marR="499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0" dirty="0" smtClean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74</a:t>
                      </a:r>
                      <a:endParaRPr lang="ru-RU" sz="17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952" marR="499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0" dirty="0" smtClean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4,9 раза</a:t>
                      </a:r>
                      <a:endParaRPr lang="ru-RU" sz="17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952" marR="499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3967002"/>
                  </a:ext>
                </a:extLst>
              </a:tr>
              <a:tr h="507048">
                <a:tc>
                  <a:txBody>
                    <a:bodyPr/>
                    <a:lstStyle/>
                    <a:p>
                      <a:pPr indent="-228600" algn="just">
                        <a:spcAft>
                          <a:spcPts val="0"/>
                        </a:spcAft>
                      </a:pPr>
                      <a:r>
                        <a:rPr lang="ru-RU" sz="1700" b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Количество размещений в сети Интернет о Портале Бизнес-навигатор МСП, ед.</a:t>
                      </a:r>
                      <a:endParaRPr lang="ru-RU" sz="1700" b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952" marR="499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не менее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2</a:t>
                      </a:r>
                      <a:endParaRPr lang="ru-RU" sz="17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952" marR="499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0" dirty="0" smtClean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7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952" marR="499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0" dirty="0" smtClean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17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952" marR="499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4292305"/>
                  </a:ext>
                </a:extLst>
              </a:tr>
              <a:tr h="507048">
                <a:tc>
                  <a:txBody>
                    <a:bodyPr/>
                    <a:lstStyle/>
                    <a:p>
                      <a:pPr indent="-228600" algn="just">
                        <a:spcAft>
                          <a:spcPts val="0"/>
                        </a:spcAft>
                      </a:pPr>
                      <a:r>
                        <a:rPr lang="ru-RU" sz="1700" b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Количество размещений в сети Интернет информации, касающейся закупок у субъектов МСП крупнейшими заказчиками, ед.</a:t>
                      </a:r>
                      <a:endParaRPr lang="ru-RU" sz="1700" b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952" marR="499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не менее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2</a:t>
                      </a:r>
                      <a:endParaRPr lang="ru-RU" sz="17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952" marR="499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0" dirty="0" smtClean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6</a:t>
                      </a:r>
                      <a:endParaRPr lang="ru-RU" sz="17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952" marR="499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0" dirty="0" smtClean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3 раза</a:t>
                      </a:r>
                      <a:endParaRPr lang="ru-RU" sz="17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952" marR="499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7814830"/>
                  </a:ext>
                </a:extLst>
              </a:tr>
              <a:tr h="507048">
                <a:tc>
                  <a:txBody>
                    <a:bodyPr/>
                    <a:lstStyle/>
                    <a:p>
                      <a:pPr indent="-228600" algn="just">
                        <a:spcAft>
                          <a:spcPts val="0"/>
                        </a:spcAft>
                      </a:pPr>
                      <a:r>
                        <a:rPr lang="ru-RU" sz="1700" b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Количество размещений в сети Интернет о различных формах государственной поддержки фермеров, сельской кооперации, ед.</a:t>
                      </a:r>
                      <a:endParaRPr lang="ru-RU" sz="1700" b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952" marR="499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не менее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2</a:t>
                      </a:r>
                      <a:endParaRPr lang="ru-RU" sz="17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952" marR="499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0" dirty="0" smtClean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9</a:t>
                      </a:r>
                      <a:endParaRPr lang="ru-RU" sz="17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952" marR="499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0" dirty="0" smtClean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4,5 раза</a:t>
                      </a:r>
                      <a:endParaRPr lang="ru-RU" sz="17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952" marR="499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7140984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85248" y="141971"/>
            <a:ext cx="12383960" cy="47705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Ожидаемые конечные результаты реализации «Дорожной карты»</a:t>
            </a:r>
            <a:endParaRPr kumimoji="0" lang="ru-RU" altLang="ru-RU" sz="2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08" y="26249"/>
            <a:ext cx="417689" cy="612375"/>
          </a:xfrm>
          <a:prstGeom prst="rect">
            <a:avLst/>
          </a:prstGeom>
        </p:spPr>
      </p:pic>
      <p:pic>
        <p:nvPicPr>
          <p:cNvPr id="1027" name="Picture 3" descr="https://catherineasquithgallery.com/uploads/posts/2021-02/1613545412_126-p-kartinki-na-belom-fone-dlya-prezentatsii-14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807" y="901939"/>
            <a:ext cx="2248679" cy="153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Прямая со стрелкой 8"/>
          <p:cNvCxnSpPr/>
          <p:nvPr/>
        </p:nvCxnSpPr>
        <p:spPr>
          <a:xfrm flipV="1">
            <a:off x="11880662" y="2995934"/>
            <a:ext cx="60960" cy="192521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11835460" y="2436638"/>
            <a:ext cx="60960" cy="192521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V="1">
            <a:off x="11911142" y="4006751"/>
            <a:ext cx="60960" cy="192521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V="1">
            <a:off x="11976249" y="4554308"/>
            <a:ext cx="60960" cy="192521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11911142" y="5559375"/>
            <a:ext cx="60960" cy="192521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11986746" y="6106300"/>
            <a:ext cx="60960" cy="192521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140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8787" y="0"/>
            <a:ext cx="11440025" cy="490610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sz="3500" dirty="0" smtClean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altLang="ru-RU" sz="3500" dirty="0" smtClean="0">
                <a:latin typeface="Bookman Old Style" panose="02050604050505020204" pitchFamily="18" charset="0"/>
              </a:rPr>
              <a:t>Подпрограмма </a:t>
            </a:r>
            <a:r>
              <a:rPr lang="ru-RU" sz="3500" dirty="0" smtClean="0">
                <a:latin typeface="Bookman Old Style" panose="02050604050505020204" pitchFamily="18" charset="0"/>
              </a:rPr>
              <a:t>«</a:t>
            </a:r>
            <a:r>
              <a:rPr lang="ru-RU" sz="3500" dirty="0">
                <a:latin typeface="Bookman Old Style" panose="02050604050505020204" pitchFamily="18" charset="0"/>
              </a:rPr>
              <a:t>Поддержка малого и среднего </a:t>
            </a:r>
            <a:r>
              <a:rPr lang="ru-RU" sz="3500" dirty="0" smtClean="0">
                <a:latin typeface="Bookman Old Style" panose="02050604050505020204" pitchFamily="18" charset="0"/>
              </a:rPr>
              <a:t>предпринимательства в Пермском муниципальном районе»</a:t>
            </a:r>
            <a:endParaRPr lang="ru-RU" sz="3500" dirty="0">
              <a:latin typeface="Bookman Old Style" panose="020506040505050202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3500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муниципальной программы </a:t>
            </a:r>
            <a:r>
              <a:rPr lang="ru-RU" sz="3500" dirty="0">
                <a:latin typeface="Bookman Old Style" panose="02050604050505020204" pitchFamily="18" charset="0"/>
              </a:rPr>
              <a:t>«Экономическое развитие Пермского муниципального </a:t>
            </a:r>
            <a:r>
              <a:rPr lang="ru-RU" sz="3500" dirty="0" smtClean="0">
                <a:latin typeface="Bookman Old Style" panose="02050604050505020204" pitchFamily="18" charset="0"/>
              </a:rPr>
              <a:t>района», как инструмент </a:t>
            </a:r>
            <a:r>
              <a:rPr lang="ru-RU" altLang="ru-RU" sz="3500" dirty="0" smtClean="0">
                <a:latin typeface="Bookman Old Style" panose="02050604050505020204" pitchFamily="18" charset="0"/>
              </a:rPr>
              <a:t> реализации </a:t>
            </a:r>
            <a:r>
              <a:rPr lang="ru-RU" altLang="ru-RU" sz="3500" dirty="0">
                <a:latin typeface="Bookman Old Style" panose="02050604050505020204" pitchFamily="18" charset="0"/>
              </a:rPr>
              <a:t>нацпроекта «Малое и среднее предпринимательство и поддержка индивидуальной предпринимательской инициативы» на уровне Пермского муниципального </a:t>
            </a:r>
            <a:r>
              <a:rPr lang="ru-RU" altLang="ru-RU" sz="3500" dirty="0" smtClean="0">
                <a:latin typeface="Bookman Old Style" panose="02050604050505020204" pitchFamily="18" charset="0"/>
              </a:rPr>
              <a:t>округа в 2022 году</a:t>
            </a:r>
            <a:endParaRPr lang="ru-RU" sz="350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</a:pPr>
            <a:endParaRPr lang="ru-RU" sz="3500" dirty="0">
              <a:latin typeface="Bookman Old Style" panose="020506040505050202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943" y="164865"/>
            <a:ext cx="417689" cy="612375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231004" y="5637626"/>
            <a:ext cx="7818120" cy="109728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Захарченко Татьяна Николаевна</a:t>
            </a:r>
            <a:endParaRPr lang="ru-RU" sz="2000" b="1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000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Начальник отдела развития предпринимательства и экономического анализа управления </a:t>
            </a:r>
            <a:r>
              <a:rPr lang="ru-RU" sz="20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по развитию агропромышленного комплекса и предпринимательства администрации Пермского муниципального </a:t>
            </a:r>
            <a:r>
              <a:rPr lang="ru-RU" sz="2000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округа Пермского края</a:t>
            </a:r>
            <a:endParaRPr lang="ru-RU" sz="200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8253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9943" y="422031"/>
            <a:ext cx="11440025" cy="616633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b="1" dirty="0" smtClean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altLang="ru-RU" sz="3500" dirty="0" smtClean="0">
                <a:latin typeface="Bookman Old Style" panose="02050604050505020204" pitchFamily="18" charset="0"/>
              </a:rPr>
              <a:t>Реализации нацпроекта </a:t>
            </a:r>
            <a:r>
              <a:rPr lang="ru-RU" altLang="ru-RU" sz="3500" dirty="0">
                <a:latin typeface="Bookman Old Style" panose="02050604050505020204" pitchFamily="18" charset="0"/>
              </a:rPr>
              <a:t>«Малое и среднее предпринимательство и поддержка индивидуальной предпринимательской инициативы</a:t>
            </a:r>
            <a:r>
              <a:rPr lang="ru-RU" altLang="ru-RU" sz="3500" dirty="0" smtClean="0">
                <a:latin typeface="Bookman Old Style" panose="02050604050505020204" pitchFamily="18" charset="0"/>
              </a:rPr>
              <a:t>» на уровне Пермского муниципального округа в 2022 году способствовала реализация мероприятий подпрограммы </a:t>
            </a:r>
            <a:r>
              <a:rPr lang="ru-RU" sz="3500" b="1" dirty="0" smtClean="0">
                <a:latin typeface="Bookman Old Style" panose="02050604050505020204" pitchFamily="18" charset="0"/>
              </a:rPr>
              <a:t>«</a:t>
            </a:r>
            <a:r>
              <a:rPr lang="ru-RU" sz="3500" b="1" dirty="0">
                <a:latin typeface="Bookman Old Style" panose="02050604050505020204" pitchFamily="18" charset="0"/>
              </a:rPr>
              <a:t>Поддержка малого и среднего </a:t>
            </a:r>
            <a:r>
              <a:rPr lang="ru-RU" sz="3500" b="1" dirty="0" smtClean="0">
                <a:latin typeface="Bookman Old Style" panose="02050604050505020204" pitchFamily="18" charset="0"/>
              </a:rPr>
              <a:t>предпринимательства в Пермском муниципальном районе»</a:t>
            </a:r>
            <a:endParaRPr lang="ru-RU" sz="3500" b="1" dirty="0">
              <a:latin typeface="Bookman Old Style" panose="020506040505050202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3500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муниципальной программы </a:t>
            </a:r>
            <a:r>
              <a:rPr lang="ru-RU" sz="3500" b="1" dirty="0">
                <a:latin typeface="Bookman Old Style" panose="02050604050505020204" pitchFamily="18" charset="0"/>
              </a:rPr>
              <a:t>«Экономическое развитие Пермского муниципального </a:t>
            </a:r>
            <a:r>
              <a:rPr lang="ru-RU" sz="3500" b="1" dirty="0" smtClean="0">
                <a:latin typeface="Bookman Old Style" panose="02050604050505020204" pitchFamily="18" charset="0"/>
              </a:rPr>
              <a:t>района</a:t>
            </a:r>
            <a:r>
              <a:rPr lang="ru-RU" sz="3500" b="1" dirty="0">
                <a:latin typeface="Bookman Old Style" panose="02050604050505020204" pitchFamily="18" charset="0"/>
              </a:rPr>
              <a:t>»</a:t>
            </a:r>
            <a:endParaRPr lang="ru-RU" sz="3500" b="1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</a:pPr>
            <a:endParaRPr lang="ru-RU" sz="3500" dirty="0">
              <a:latin typeface="Bookman Old Style" panose="020506040505050202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943" y="164865"/>
            <a:ext cx="417689" cy="612375"/>
          </a:xfrm>
          <a:prstGeom prst="rect">
            <a:avLst/>
          </a:prstGeom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448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839755"/>
            <a:ext cx="11905861" cy="6018245"/>
          </a:xfrm>
        </p:spPr>
        <p:txBody>
          <a:bodyPr>
            <a:normAutofit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b="1" dirty="0">
              <a:latin typeface="Bookman Old Style" panose="020506040505050202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943" y="164865"/>
            <a:ext cx="417689" cy="612375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889165" y="480735"/>
            <a:ext cx="11098619" cy="6117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ru-RU" sz="2300" b="1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Паспорт </a:t>
            </a:r>
            <a:r>
              <a:rPr lang="ru-RU" sz="2300" b="1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муниципальной </a:t>
            </a:r>
            <a:r>
              <a:rPr lang="ru-RU" altLang="ru-RU" sz="2300" b="1" dirty="0" smtClean="0">
                <a:latin typeface="Bookman Old Style" panose="02050604050505020204" pitchFamily="18" charset="0"/>
              </a:rPr>
              <a:t>подпрограммы </a:t>
            </a:r>
            <a:r>
              <a:rPr lang="ru-RU" sz="2300" b="1" dirty="0">
                <a:latin typeface="Bookman Old Style" panose="02050604050505020204" pitchFamily="18" charset="0"/>
              </a:rPr>
              <a:t>«Поддержка малого и среднего предпринимательства в Пермском муниципальном районе»</a:t>
            </a: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050927674"/>
              </p:ext>
            </p:extLst>
          </p:nvPr>
        </p:nvGraphicFramePr>
        <p:xfrm>
          <a:off x="182880" y="1082040"/>
          <a:ext cx="11804904" cy="22519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-1364566" y="6070451"/>
            <a:ext cx="3130062" cy="140727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400" u="none" kern="1200" dirty="0">
              <a:solidFill>
                <a:schemeClr val="tx1"/>
              </a:solidFill>
            </a:endParaRPr>
          </a:p>
        </p:txBody>
      </p:sp>
      <p:sp>
        <p:nvSpPr>
          <p:cNvPr id="26" name="Прямоугольник с двумя скругленными противолежащими углами 25"/>
          <p:cNvSpPr/>
          <p:nvPr/>
        </p:nvSpPr>
        <p:spPr>
          <a:xfrm>
            <a:off x="200465" y="3907671"/>
            <a:ext cx="2929598" cy="2629573"/>
          </a:xfrm>
          <a:prstGeom prst="round2DiagRect">
            <a:avLst/>
          </a:prstGeom>
          <a:solidFill>
            <a:schemeClr val="bg1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800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Задачи </a:t>
            </a:r>
            <a:r>
              <a:rPr lang="ru-RU" sz="2800" b="1" dirty="0" err="1" smtClean="0">
                <a:solidFill>
                  <a:schemeClr val="tx1"/>
                </a:solidFill>
                <a:latin typeface="Bookman Old Style" panose="02050604050505020204" pitchFamily="18" charset="0"/>
              </a:rPr>
              <a:t>муници-пальной</a:t>
            </a:r>
            <a:r>
              <a:rPr lang="ru-RU" sz="2800" b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  <a:latin typeface="Bookman Old Style" panose="02050604050505020204" pitchFamily="18" charset="0"/>
              </a:rPr>
              <a:t>подпро</a:t>
            </a:r>
            <a:r>
              <a:rPr lang="ru-RU" sz="2800" b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-граммы</a:t>
            </a:r>
            <a:endParaRPr lang="ru-RU" sz="2800" b="1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7" name="Блок-схема: процесс 26"/>
          <p:cNvSpPr/>
          <p:nvPr/>
        </p:nvSpPr>
        <p:spPr>
          <a:xfrm>
            <a:off x="3642217" y="3538200"/>
            <a:ext cx="8345567" cy="2999044"/>
          </a:xfrm>
          <a:prstGeom prst="flowChartProcess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950" dirty="0">
                <a:solidFill>
                  <a:schemeClr val="tx1"/>
                </a:solidFill>
                <a:latin typeface="Bookman Old Style" panose="02050604050505020204" pitchFamily="18" charset="0"/>
              </a:rPr>
              <a:t>1. Модернизация инфраструктуры субъектов </a:t>
            </a:r>
            <a:r>
              <a:rPr lang="ru-RU" sz="195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МСП.</a:t>
            </a:r>
            <a:endParaRPr lang="ru-RU" sz="1950" dirty="0">
              <a:solidFill>
                <a:schemeClr val="tx1"/>
              </a:solidFill>
              <a:latin typeface="Bookman Old Style" panose="02050604050505020204" pitchFamily="18" charset="0"/>
            </a:endParaRPr>
          </a:p>
          <a:p>
            <a:r>
              <a:rPr lang="ru-RU" sz="1950" dirty="0">
                <a:solidFill>
                  <a:schemeClr val="tx1"/>
                </a:solidFill>
                <a:latin typeface="Bookman Old Style" panose="02050604050505020204" pitchFamily="18" charset="0"/>
              </a:rPr>
              <a:t>2. Обеспечение доступности финансового ресурса для </a:t>
            </a:r>
            <a:r>
              <a:rPr lang="ru-RU" sz="195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МСП.</a:t>
            </a:r>
            <a:endParaRPr lang="ru-RU" sz="1950" dirty="0">
              <a:solidFill>
                <a:schemeClr val="tx1"/>
              </a:solidFill>
              <a:latin typeface="Bookman Old Style" panose="02050604050505020204" pitchFamily="18" charset="0"/>
            </a:endParaRPr>
          </a:p>
          <a:p>
            <a:r>
              <a:rPr lang="ru-RU" sz="1950" dirty="0">
                <a:solidFill>
                  <a:schemeClr val="tx1"/>
                </a:solidFill>
                <a:latin typeface="Bookman Old Style" panose="02050604050505020204" pitchFamily="18" charset="0"/>
              </a:rPr>
              <a:t>3. Повышение инвестиционной привлекательности района.</a:t>
            </a:r>
          </a:p>
          <a:p>
            <a:r>
              <a:rPr lang="ru-RU" sz="1950" dirty="0">
                <a:solidFill>
                  <a:schemeClr val="tx1"/>
                </a:solidFill>
                <a:latin typeface="Bookman Old Style" panose="02050604050505020204" pitchFamily="18" charset="0"/>
              </a:rPr>
              <a:t>4. Создание условий для добросовестной конкуренции в районе.</a:t>
            </a:r>
          </a:p>
          <a:p>
            <a:r>
              <a:rPr lang="ru-RU" sz="1950" dirty="0">
                <a:solidFill>
                  <a:schemeClr val="tx1"/>
                </a:solidFill>
                <a:latin typeface="Bookman Old Style" panose="02050604050505020204" pitchFamily="18" charset="0"/>
              </a:rPr>
              <a:t>5. Оказание информационной поддержки субъектам </a:t>
            </a:r>
            <a:r>
              <a:rPr lang="ru-RU" sz="195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МСП </a:t>
            </a:r>
            <a:r>
              <a:rPr lang="ru-RU" sz="1950" dirty="0">
                <a:solidFill>
                  <a:schemeClr val="tx1"/>
                </a:solidFill>
                <a:latin typeface="Bookman Old Style" panose="02050604050505020204" pitchFamily="18" charset="0"/>
              </a:rPr>
              <a:t>по вопросам, касающимся предпринимательской деятельности.</a:t>
            </a:r>
          </a:p>
        </p:txBody>
      </p:sp>
      <p:sp>
        <p:nvSpPr>
          <p:cNvPr id="29" name="Стрелка вправо 28"/>
          <p:cNvSpPr/>
          <p:nvPr/>
        </p:nvSpPr>
        <p:spPr>
          <a:xfrm>
            <a:off x="3224162" y="4677334"/>
            <a:ext cx="323956" cy="5451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5911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2287348"/>
              </p:ext>
            </p:extLst>
          </p:nvPr>
        </p:nvGraphicFramePr>
        <p:xfrm>
          <a:off x="311280" y="805064"/>
          <a:ext cx="11703936" cy="44555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66265">
                  <a:extLst>
                    <a:ext uri="{9D8B030D-6E8A-4147-A177-3AD203B41FA5}">
                      <a16:colId xmlns:a16="http://schemas.microsoft.com/office/drawing/2014/main" val="2494175906"/>
                    </a:ext>
                  </a:extLst>
                </a:gridCol>
                <a:gridCol w="1184564">
                  <a:extLst>
                    <a:ext uri="{9D8B030D-6E8A-4147-A177-3AD203B41FA5}">
                      <a16:colId xmlns:a16="http://schemas.microsoft.com/office/drawing/2014/main" val="123086236"/>
                    </a:ext>
                  </a:extLst>
                </a:gridCol>
                <a:gridCol w="1066523">
                  <a:extLst>
                    <a:ext uri="{9D8B030D-6E8A-4147-A177-3AD203B41FA5}">
                      <a16:colId xmlns:a16="http://schemas.microsoft.com/office/drawing/2014/main" val="2319556271"/>
                    </a:ext>
                  </a:extLst>
                </a:gridCol>
                <a:gridCol w="2386584">
                  <a:extLst>
                    <a:ext uri="{9D8B030D-6E8A-4147-A177-3AD203B41FA5}">
                      <a16:colId xmlns:a16="http://schemas.microsoft.com/office/drawing/2014/main" val="3880324482"/>
                    </a:ext>
                  </a:extLst>
                </a:gridCol>
              </a:tblGrid>
              <a:tr h="344092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600" dirty="0" smtClean="0">
                          <a:effectLst/>
                          <a:latin typeface="Bookman Old Style" panose="02050604050505020204" pitchFamily="18" charset="0"/>
                        </a:rPr>
                        <a:t>Наименование показателя, </a:t>
                      </a:r>
                      <a:br>
                        <a:rPr lang="ru-RU" sz="2600" dirty="0" smtClean="0">
                          <a:effectLst/>
                          <a:latin typeface="Bookman Old Style" panose="02050604050505020204" pitchFamily="18" charset="0"/>
                        </a:rPr>
                      </a:br>
                      <a:r>
                        <a:rPr lang="ru-RU" sz="2600" dirty="0" smtClean="0">
                          <a:effectLst/>
                          <a:latin typeface="Bookman Old Style" panose="02050604050505020204" pitchFamily="18" charset="0"/>
                        </a:rPr>
                        <a:t>ед. изм.</a:t>
                      </a:r>
                      <a:endParaRPr lang="ru-RU" sz="2600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073" marR="9073" marT="14926" marB="1492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50" dirty="0" smtClean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2022</a:t>
                      </a:r>
                      <a:endParaRPr lang="ru-RU" sz="2250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073" marR="9073" marT="14926" marB="1492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250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073" marR="9073" marT="14926" marB="1492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250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073" marR="9073" marT="14926" marB="1492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53168467"/>
                  </a:ext>
                </a:extLst>
              </a:tr>
              <a:tr h="71748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250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073" marR="9073" marT="14926" marB="1492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b="0" dirty="0" smtClean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План</a:t>
                      </a:r>
                      <a:endParaRPr lang="ru-RU" sz="26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952" marR="49952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b="0" dirty="0" smtClean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Факт</a:t>
                      </a:r>
                      <a:endParaRPr lang="ru-RU" sz="26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952" marR="49952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b="0" dirty="0" smtClean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Отклонение факта от плана,</a:t>
                      </a:r>
                      <a:r>
                        <a:rPr lang="ru-RU" sz="2600" b="0" baseline="0" dirty="0" smtClean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 %</a:t>
                      </a:r>
                      <a:r>
                        <a:rPr lang="ru-RU" sz="2600" b="0" dirty="0" smtClean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  </a:t>
                      </a:r>
                      <a:endParaRPr lang="ru-RU" sz="26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952" marR="49952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57493844"/>
                  </a:ext>
                </a:extLst>
              </a:tr>
              <a:tr h="6143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600" dirty="0" smtClean="0">
                          <a:effectLst/>
                          <a:latin typeface="Bookman Old Style" panose="02050604050505020204" pitchFamily="18" charset="0"/>
                        </a:rPr>
                        <a:t>Количество индивидуальных предпринимателей в расчете на 1000 жителей населения, </a:t>
                      </a:r>
                      <a:r>
                        <a:rPr lang="ru-RU" sz="2600" dirty="0">
                          <a:effectLst/>
                          <a:latin typeface="Bookman Old Style" panose="02050604050505020204" pitchFamily="18" charset="0"/>
                        </a:rPr>
                        <a:t>ед</a:t>
                      </a:r>
                      <a:r>
                        <a:rPr lang="ru-RU" sz="2600" dirty="0" smtClean="0">
                          <a:effectLst/>
                          <a:latin typeface="Bookman Old Style" panose="02050604050505020204" pitchFamily="18" charset="0"/>
                        </a:rPr>
                        <a:t>.*</a:t>
                      </a:r>
                      <a:endParaRPr lang="ru-RU" sz="2600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073" marR="9073" marT="14926" marB="1492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dirty="0" smtClean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32,93</a:t>
                      </a:r>
                      <a:endParaRPr lang="ru-RU" sz="2600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073" marR="9073" marT="14926" marB="1492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dirty="0" smtClean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33,59</a:t>
                      </a:r>
                      <a:endParaRPr lang="ru-RU" sz="2600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073" marR="9073" marT="14926" marB="1492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dirty="0" smtClean="0">
                          <a:effectLst/>
                          <a:latin typeface="Bookman Old Style" panose="02050604050505020204" pitchFamily="18" charset="0"/>
                        </a:rPr>
                        <a:t>+2,0</a:t>
                      </a:r>
                      <a:endParaRPr lang="ru-RU" sz="2600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073" marR="9073" marT="14926" marB="1492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3836872"/>
                  </a:ext>
                </a:extLst>
              </a:tr>
              <a:tr h="4569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600" dirty="0">
                          <a:effectLst/>
                          <a:latin typeface="Bookman Old Style" panose="02050604050505020204" pitchFamily="18" charset="0"/>
                        </a:rPr>
                        <a:t>Число субъектов </a:t>
                      </a:r>
                      <a:r>
                        <a:rPr lang="ru-RU" sz="2600" dirty="0" smtClean="0">
                          <a:effectLst/>
                          <a:latin typeface="Bookman Old Style" panose="02050604050505020204" pitchFamily="18" charset="0"/>
                        </a:rPr>
                        <a:t>МСП, </a:t>
                      </a:r>
                      <a:r>
                        <a:rPr lang="ru-RU" sz="2600" dirty="0">
                          <a:effectLst/>
                          <a:latin typeface="Bookman Old Style" panose="02050604050505020204" pitchFamily="18" charset="0"/>
                        </a:rPr>
                        <a:t>ед</a:t>
                      </a:r>
                      <a:r>
                        <a:rPr lang="ru-RU" sz="2600" dirty="0" smtClean="0">
                          <a:effectLst/>
                          <a:latin typeface="Bookman Old Style" panose="02050604050505020204" pitchFamily="18" charset="0"/>
                        </a:rPr>
                        <a:t>.**</a:t>
                      </a:r>
                      <a:endParaRPr lang="ru-RU" sz="2600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073" marR="9073" marT="14926" marB="1492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dirty="0" smtClean="0">
                          <a:effectLst/>
                          <a:latin typeface="Bookman Old Style" panose="02050604050505020204" pitchFamily="18" charset="0"/>
                        </a:rPr>
                        <a:t>4892</a:t>
                      </a:r>
                      <a:endParaRPr lang="ru-RU" sz="2600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073" marR="9073" marT="14926" marB="1492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dirty="0" smtClean="0">
                          <a:effectLst/>
                          <a:latin typeface="Bookman Old Style" panose="02050604050505020204" pitchFamily="18" charset="0"/>
                        </a:rPr>
                        <a:t>5355</a:t>
                      </a:r>
                      <a:endParaRPr lang="ru-RU" sz="2600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073" marR="9073" marT="14926" marB="1492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dirty="0" smtClean="0">
                          <a:effectLst/>
                          <a:latin typeface="Bookman Old Style" panose="02050604050505020204" pitchFamily="18" charset="0"/>
                        </a:rPr>
                        <a:t>+9,5</a:t>
                      </a:r>
                      <a:endParaRPr lang="ru-RU" sz="2600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073" marR="9073" marT="14926" marB="1492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90461503"/>
                  </a:ext>
                </a:extLst>
              </a:tr>
              <a:tr h="11811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600" dirty="0">
                          <a:effectLst/>
                          <a:latin typeface="Bookman Old Style" panose="02050604050505020204" pitchFamily="18" charset="0"/>
                        </a:rPr>
                        <a:t>Количество представителей субъектов </a:t>
                      </a:r>
                      <a:r>
                        <a:rPr lang="ru-RU" sz="2600" dirty="0" smtClean="0">
                          <a:effectLst/>
                          <a:latin typeface="Bookman Old Style" panose="02050604050505020204" pitchFamily="18" charset="0"/>
                        </a:rPr>
                        <a:t>МСП, вовлеченных </a:t>
                      </a:r>
                      <a:r>
                        <a:rPr lang="ru-RU" sz="2600" dirty="0">
                          <a:effectLst/>
                          <a:latin typeface="Bookman Old Style" panose="02050604050505020204" pitchFamily="18" charset="0"/>
                        </a:rPr>
                        <a:t>к участию в отдельных мероприятиях Программы, ед.</a:t>
                      </a:r>
                      <a:endParaRPr lang="ru-RU" sz="2600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073" marR="9073" marT="14926" marB="1492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dirty="0" smtClean="0">
                          <a:effectLst/>
                          <a:latin typeface="Bookman Old Style" panose="02050604050505020204" pitchFamily="18" charset="0"/>
                        </a:rPr>
                        <a:t>130</a:t>
                      </a:r>
                      <a:endParaRPr lang="ru-RU" sz="2600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073" marR="9073" marT="14926" marB="1492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dirty="0" smtClean="0">
                          <a:effectLst/>
                          <a:latin typeface="Bookman Old Style" panose="02050604050505020204" pitchFamily="18" charset="0"/>
                        </a:rPr>
                        <a:t>186</a:t>
                      </a:r>
                      <a:endParaRPr lang="ru-RU" sz="2600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073" marR="9073" marT="14926" marB="1492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dirty="0" smtClean="0">
                          <a:effectLst/>
                          <a:latin typeface="Bookman Old Style" panose="02050604050505020204" pitchFamily="18" charset="0"/>
                        </a:rPr>
                        <a:t>+43,1</a:t>
                      </a:r>
                      <a:endParaRPr lang="ru-RU" sz="2600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073" marR="9073" marT="14926" marB="1492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51785945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281" y="71511"/>
            <a:ext cx="417689" cy="612375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916597" y="428538"/>
            <a:ext cx="11098619" cy="4256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000" b="1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Показатели в целом по </a:t>
            </a:r>
            <a:r>
              <a:rPr lang="ru-RU" sz="3000" b="1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муниципальной </a:t>
            </a:r>
            <a:r>
              <a:rPr lang="ru-RU" sz="3000" b="1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Программе</a:t>
            </a:r>
            <a:r>
              <a:rPr lang="ru-RU" sz="3000" b="1" dirty="0">
                <a:latin typeface="Bookman Old Style" panose="02050604050505020204" pitchFamily="18" charset="0"/>
                <a:cs typeface="Times New Roman" panose="02020603050405020304" pitchFamily="18" charset="0"/>
              </a:rPr>
              <a:t/>
            </a:r>
            <a:br>
              <a:rPr lang="ru-RU" sz="3000" b="1" dirty="0"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endParaRPr lang="ru-RU" sz="3000" b="1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311281" y="5804276"/>
            <a:ext cx="11703936" cy="917200"/>
          </a:xfrm>
        </p:spPr>
        <p:txBody>
          <a:bodyPr/>
          <a:lstStyle/>
          <a:p>
            <a:pPr algn="l"/>
            <a:r>
              <a:rPr lang="ru-RU" sz="2000" dirty="0">
                <a:solidFill>
                  <a:srgbClr val="0000FF"/>
                </a:solidFill>
                <a:latin typeface="Bookman Old Style" panose="02050604050505020204" pitchFamily="18" charset="0"/>
              </a:rPr>
              <a:t>(*</a:t>
            </a:r>
            <a:r>
              <a:rPr lang="ru-RU" sz="2000" dirty="0" err="1">
                <a:solidFill>
                  <a:srgbClr val="0000FF"/>
                </a:solidFill>
                <a:latin typeface="Bookman Old Style" panose="02050604050505020204" pitchFamily="18" charset="0"/>
              </a:rPr>
              <a:t>Справочно</a:t>
            </a:r>
            <a:r>
              <a:rPr lang="ru-RU" sz="2000" dirty="0">
                <a:solidFill>
                  <a:srgbClr val="0000FF"/>
                </a:solidFill>
                <a:latin typeface="Bookman Old Style" panose="02050604050505020204" pitchFamily="18" charset="0"/>
              </a:rPr>
              <a:t>: </a:t>
            </a:r>
            <a:r>
              <a:rPr lang="ru-RU" sz="2000" dirty="0" smtClean="0">
                <a:solidFill>
                  <a:srgbClr val="0000FF"/>
                </a:solidFill>
                <a:latin typeface="Bookman Old Style" panose="02050604050505020204" pitchFamily="18" charset="0"/>
              </a:rPr>
              <a:t>Количество ИП на 1000 тыс. жителей в 2021 г. - 31,77 ед., </a:t>
            </a:r>
          </a:p>
          <a:p>
            <a:pPr algn="l"/>
            <a:r>
              <a:rPr lang="ru-RU" sz="2000" dirty="0" smtClean="0">
                <a:solidFill>
                  <a:srgbClr val="0000FF"/>
                </a:solidFill>
                <a:latin typeface="Bookman Old Style" panose="02050604050505020204" pitchFamily="18" charset="0"/>
              </a:rPr>
              <a:t>в целом ИП на 01.01.2022 – 3584 ед., на 01.12.2022 – 4044 ед.</a:t>
            </a:r>
          </a:p>
          <a:p>
            <a:pPr algn="l"/>
            <a:r>
              <a:rPr lang="ru-RU" sz="2000" dirty="0" smtClean="0">
                <a:solidFill>
                  <a:srgbClr val="0000FF"/>
                </a:solidFill>
                <a:latin typeface="Bookman Old Style" panose="02050604050505020204" pitchFamily="18" charset="0"/>
              </a:rPr>
              <a:t>**Количество МСП на 01.01.2022 – 5016 ед., из них 12 средних; на 01.01.2023 – 5355 ед., из них 11 средних) </a:t>
            </a:r>
            <a:endParaRPr lang="ru-RU" sz="2000" dirty="0">
              <a:solidFill>
                <a:srgbClr val="0000FF"/>
              </a:solidFill>
              <a:latin typeface="Bookman Old Style" panose="02050604050505020204" pitchFamily="18" charset="0"/>
            </a:endParaRP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60344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2512539"/>
              </p:ext>
            </p:extLst>
          </p:nvPr>
        </p:nvGraphicFramePr>
        <p:xfrm>
          <a:off x="311280" y="854207"/>
          <a:ext cx="11703936" cy="4780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972747">
                  <a:extLst>
                    <a:ext uri="{9D8B030D-6E8A-4147-A177-3AD203B41FA5}">
                      <a16:colId xmlns:a16="http://schemas.microsoft.com/office/drawing/2014/main" val="2494175906"/>
                    </a:ext>
                  </a:extLst>
                </a:gridCol>
                <a:gridCol w="1091046">
                  <a:extLst>
                    <a:ext uri="{9D8B030D-6E8A-4147-A177-3AD203B41FA5}">
                      <a16:colId xmlns:a16="http://schemas.microsoft.com/office/drawing/2014/main" val="123086236"/>
                    </a:ext>
                  </a:extLst>
                </a:gridCol>
                <a:gridCol w="1216983">
                  <a:extLst>
                    <a:ext uri="{9D8B030D-6E8A-4147-A177-3AD203B41FA5}">
                      <a16:colId xmlns:a16="http://schemas.microsoft.com/office/drawing/2014/main" val="2319556271"/>
                    </a:ext>
                  </a:extLst>
                </a:gridCol>
                <a:gridCol w="2423160">
                  <a:extLst>
                    <a:ext uri="{9D8B030D-6E8A-4147-A177-3AD203B41FA5}">
                      <a16:colId xmlns:a16="http://schemas.microsoft.com/office/drawing/2014/main" val="3880324482"/>
                    </a:ext>
                  </a:extLst>
                </a:gridCol>
              </a:tblGrid>
              <a:tr h="380984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500" dirty="0" smtClean="0">
                          <a:effectLst/>
                          <a:latin typeface="Bookman Old Style" panose="02050604050505020204" pitchFamily="18" charset="0"/>
                        </a:rPr>
                        <a:t>Наименование показателя, </a:t>
                      </a:r>
                      <a:br>
                        <a:rPr lang="ru-RU" sz="2500" dirty="0" smtClean="0">
                          <a:effectLst/>
                          <a:latin typeface="Bookman Old Style" panose="02050604050505020204" pitchFamily="18" charset="0"/>
                        </a:rPr>
                      </a:br>
                      <a:r>
                        <a:rPr lang="ru-RU" sz="2500" dirty="0" smtClean="0">
                          <a:effectLst/>
                          <a:latin typeface="Bookman Old Style" panose="02050604050505020204" pitchFamily="18" charset="0"/>
                        </a:rPr>
                        <a:t>ед. изм.</a:t>
                      </a:r>
                      <a:endParaRPr lang="ru-RU" sz="2500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073" marR="9073" marT="14926" marB="1492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500" dirty="0" smtClean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2022</a:t>
                      </a:r>
                      <a:endParaRPr lang="ru-RU" sz="2500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073" marR="9073" marT="14926" marB="1492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250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073" marR="9073" marT="14926" marB="1492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250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073" marR="9073" marT="14926" marB="1492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53168467"/>
                  </a:ext>
                </a:extLst>
              </a:tr>
              <a:tr h="1059907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250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073" marR="9073" marT="14926" marB="1492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500" b="0" dirty="0" smtClean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План</a:t>
                      </a:r>
                      <a:endParaRPr lang="ru-RU" sz="25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952" marR="49952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500" b="0" dirty="0" smtClean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Факт</a:t>
                      </a:r>
                      <a:endParaRPr lang="ru-RU" sz="25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952" marR="49952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500" b="0" dirty="0" smtClean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Отклонение факта от плана,</a:t>
                      </a:r>
                      <a:r>
                        <a:rPr lang="ru-RU" sz="2500" b="0" baseline="0" dirty="0" smtClean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 %</a:t>
                      </a:r>
                      <a:r>
                        <a:rPr lang="ru-RU" sz="2500" b="0" dirty="0" smtClean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  </a:t>
                      </a:r>
                      <a:endParaRPr lang="ru-RU" sz="25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952" marR="49952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57493844"/>
                  </a:ext>
                </a:extLst>
              </a:tr>
              <a:tr h="10875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500" kern="1200" dirty="0" smtClean="0">
                          <a:solidFill>
                            <a:schemeClr val="dk1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Число получателей финансовой поддержки за счет средств Подпрограммы</a:t>
                      </a:r>
                      <a:r>
                        <a:rPr lang="ru-RU" sz="2500" dirty="0" smtClean="0">
                          <a:effectLst/>
                          <a:latin typeface="Bookman Old Style" panose="02050604050505020204" pitchFamily="18" charset="0"/>
                        </a:rPr>
                        <a:t>, </a:t>
                      </a:r>
                      <a:r>
                        <a:rPr lang="ru-RU" sz="2500" dirty="0">
                          <a:effectLst/>
                          <a:latin typeface="Bookman Old Style" panose="02050604050505020204" pitchFamily="18" charset="0"/>
                        </a:rPr>
                        <a:t>ед</a:t>
                      </a:r>
                      <a:r>
                        <a:rPr lang="ru-RU" sz="2500" dirty="0" smtClean="0">
                          <a:effectLst/>
                          <a:latin typeface="Bookman Old Style" panose="02050604050505020204" pitchFamily="18" charset="0"/>
                        </a:rPr>
                        <a:t>.</a:t>
                      </a:r>
                      <a:endParaRPr lang="ru-RU" sz="2500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073" marR="9073" marT="14926" marB="1492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500" dirty="0" smtClean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13</a:t>
                      </a:r>
                      <a:endParaRPr lang="ru-RU" sz="2500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073" marR="9073" marT="14926" marB="1492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500" dirty="0" smtClean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15*</a:t>
                      </a:r>
                      <a:endParaRPr lang="ru-RU" sz="2500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073" marR="9073" marT="14926" marB="1492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500" dirty="0" smtClean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+15,4</a:t>
                      </a:r>
                      <a:endParaRPr lang="ru-RU" sz="2500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073" marR="9073" marT="14926" marB="1492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3836872"/>
                  </a:ext>
                </a:extLst>
              </a:tr>
              <a:tr h="10875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500" kern="1200" dirty="0" smtClean="0">
                          <a:solidFill>
                            <a:schemeClr val="dk1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Объем инвестиций в основной капитал субъектов МСП - получателей поддержки, млн. руб.</a:t>
                      </a:r>
                      <a:endParaRPr lang="ru-RU" sz="2500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073" marR="9073" marT="14926" marB="1492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500" dirty="0" smtClean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6,4</a:t>
                      </a:r>
                      <a:endParaRPr lang="ru-RU" sz="2500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073" marR="9073" marT="14926" marB="1492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500" dirty="0" smtClean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21,139</a:t>
                      </a:r>
                      <a:endParaRPr lang="ru-RU" sz="2500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073" marR="9073" marT="14926" marB="1492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500" dirty="0" smtClean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3,3 раза</a:t>
                      </a:r>
                      <a:endParaRPr lang="ru-RU" sz="2500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073" marR="9073" marT="14926" marB="1492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90461503"/>
                  </a:ext>
                </a:extLst>
              </a:tr>
              <a:tr h="8810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500" kern="1200" dirty="0" smtClean="0">
                          <a:solidFill>
                            <a:schemeClr val="dk1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Количество субъектов МСП – получателей консультационной поддержки</a:t>
                      </a:r>
                      <a:r>
                        <a:rPr lang="ru-RU" sz="2500" dirty="0" smtClean="0">
                          <a:effectLst/>
                          <a:latin typeface="Bookman Old Style" panose="02050604050505020204" pitchFamily="18" charset="0"/>
                        </a:rPr>
                        <a:t>, </a:t>
                      </a:r>
                      <a:r>
                        <a:rPr lang="ru-RU" sz="2500" dirty="0">
                          <a:effectLst/>
                          <a:latin typeface="Bookman Old Style" panose="02050604050505020204" pitchFamily="18" charset="0"/>
                        </a:rPr>
                        <a:t>ед.</a:t>
                      </a:r>
                      <a:endParaRPr lang="ru-RU" sz="2500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073" marR="9073" marT="14926" marB="1492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500" dirty="0" smtClean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178</a:t>
                      </a:r>
                      <a:endParaRPr lang="ru-RU" sz="2500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073" marR="9073" marT="14926" marB="1492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500" dirty="0" smtClean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192</a:t>
                      </a:r>
                      <a:endParaRPr lang="ru-RU" sz="2500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073" marR="9073" marT="14926" marB="1492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500" dirty="0" smtClean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+7,9</a:t>
                      </a:r>
                      <a:endParaRPr lang="ru-RU" sz="2500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073" marR="9073" marT="14926" marB="1492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51785945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281" y="71511"/>
            <a:ext cx="417689" cy="612375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916597" y="428538"/>
            <a:ext cx="11098619" cy="4256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000" b="1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Показатели по </a:t>
            </a:r>
            <a:r>
              <a:rPr lang="ru-RU" sz="3000" b="1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муниципальной </a:t>
            </a:r>
            <a:r>
              <a:rPr lang="ru-RU" sz="3000" b="1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Подпрограмме</a:t>
            </a:r>
            <a:r>
              <a:rPr lang="ru-RU" sz="3000" b="1" dirty="0">
                <a:latin typeface="Bookman Old Style" panose="02050604050505020204" pitchFamily="18" charset="0"/>
                <a:cs typeface="Times New Roman" panose="02020603050405020304" pitchFamily="18" charset="0"/>
              </a:rPr>
              <a:t/>
            </a:r>
            <a:br>
              <a:rPr lang="ru-RU" sz="3000" b="1" dirty="0"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endParaRPr lang="ru-RU" sz="3000" b="1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166255" y="6356350"/>
            <a:ext cx="11772900" cy="365125"/>
          </a:xfrm>
        </p:spPr>
        <p:txBody>
          <a:bodyPr/>
          <a:lstStyle/>
          <a:p>
            <a:pPr algn="l"/>
            <a:r>
              <a:rPr lang="ru-RU" sz="2000" dirty="0">
                <a:solidFill>
                  <a:srgbClr val="0000FF"/>
                </a:solidFill>
                <a:latin typeface="Bookman Old Style" panose="02050604050505020204" pitchFamily="18" charset="0"/>
              </a:rPr>
              <a:t>(*</a:t>
            </a:r>
            <a:r>
              <a:rPr lang="ru-RU" sz="2000" dirty="0" err="1">
                <a:solidFill>
                  <a:srgbClr val="0000FF"/>
                </a:solidFill>
                <a:latin typeface="Bookman Old Style" panose="02050604050505020204" pitchFamily="18" charset="0"/>
              </a:rPr>
              <a:t>Справочно</a:t>
            </a:r>
            <a:r>
              <a:rPr lang="ru-RU" sz="2000" dirty="0">
                <a:solidFill>
                  <a:srgbClr val="0000FF"/>
                </a:solidFill>
                <a:latin typeface="Bookman Old Style" panose="02050604050505020204" pitchFamily="18" charset="0"/>
              </a:rPr>
              <a:t>: </a:t>
            </a:r>
            <a:r>
              <a:rPr lang="ru-RU" sz="2000" dirty="0" smtClean="0">
                <a:solidFill>
                  <a:srgbClr val="0000FF"/>
                </a:solidFill>
                <a:latin typeface="Bookman Old Style" panose="02050604050505020204" pitchFamily="18" charset="0"/>
              </a:rPr>
              <a:t>Предоставлено 6 субсидий + 9 </a:t>
            </a:r>
            <a:r>
              <a:rPr lang="ru-RU" sz="2000" dirty="0" err="1" smtClean="0">
                <a:solidFill>
                  <a:srgbClr val="0000FF"/>
                </a:solidFill>
                <a:latin typeface="Bookman Old Style" panose="02050604050505020204" pitchFamily="18" charset="0"/>
              </a:rPr>
              <a:t>микрозаймов</a:t>
            </a:r>
            <a:r>
              <a:rPr lang="ru-RU" sz="2000" dirty="0" smtClean="0">
                <a:solidFill>
                  <a:srgbClr val="0000FF"/>
                </a:solidFill>
                <a:latin typeface="Bookman Old Style" panose="02050604050505020204" pitchFamily="18" charset="0"/>
              </a:rPr>
              <a:t>).</a:t>
            </a:r>
          </a:p>
          <a:p>
            <a:pPr algn="l"/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99368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3431" y="683885"/>
            <a:ext cx="11728938" cy="5963099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4000" dirty="0" smtClean="0">
                <a:latin typeface="Bookman Old Style" panose="02050604050505020204" pitchFamily="18" charset="0"/>
              </a:rPr>
              <a:t>В Пермском муниципальном округе разработана и действует </a:t>
            </a:r>
            <a:r>
              <a:rPr lang="ru-RU" sz="4000" b="1" dirty="0" smtClean="0">
                <a:latin typeface="Bookman Old Style" panose="02050604050505020204" pitchFamily="18" charset="0"/>
              </a:rPr>
              <a:t>«Дорожная карта» </a:t>
            </a:r>
            <a:r>
              <a:rPr lang="ru-RU" sz="4000" b="1" dirty="0">
                <a:latin typeface="Bookman Old Style" panose="02050604050505020204" pitchFamily="18" charset="0"/>
              </a:rPr>
              <a:t>по реализации национального проекта «Малое и среднее предпринимательство и поддержка предпринимательской инициативы» на территории Пермского муниципального района с 2019 по 2024 </a:t>
            </a:r>
            <a:r>
              <a:rPr lang="ru-RU" sz="4000" b="1" dirty="0" smtClean="0">
                <a:latin typeface="Bookman Old Style" panose="02050604050505020204" pitchFamily="18" charset="0"/>
              </a:rPr>
              <a:t>годы»</a:t>
            </a:r>
            <a:r>
              <a:rPr lang="ru-RU" sz="4000" dirty="0" smtClean="0">
                <a:latin typeface="Bookman Old Style" panose="02050604050505020204" pitchFamily="18" charset="0"/>
              </a:rPr>
              <a:t>, утвержденная постановлением администрации Пермского муниципального района от 19.02.2020 № 86 (далее- «Дорожная карта»).  </a:t>
            </a:r>
            <a:endParaRPr lang="ru-RU" sz="4000" dirty="0">
              <a:latin typeface="Bookman Old Style" panose="020506040505050202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281" y="71511"/>
            <a:ext cx="417689" cy="612375"/>
          </a:xfrm>
          <a:prstGeom prst="rect">
            <a:avLst/>
          </a:prstGeom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4196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avatars.mds.yandex.net/i?id=0cabd338f4f0f2d2db3f1c04fe2630cb18ce92d5-7016633-images-thumbs&amp;ref=rim&amp;n=33&amp;w=299&amp;h=18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4025" y="5010148"/>
            <a:ext cx="2847975" cy="178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5174" y="742216"/>
            <a:ext cx="11588260" cy="604910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650" dirty="0">
                <a:latin typeface="Bookman Old Style" panose="02050604050505020204" pitchFamily="18" charset="0"/>
              </a:rPr>
              <a:t>О</a:t>
            </a:r>
            <a:r>
              <a:rPr lang="ru-RU" sz="2650" dirty="0" smtClean="0">
                <a:latin typeface="Bookman Old Style" panose="02050604050505020204" pitchFamily="18" charset="0"/>
              </a:rPr>
              <a:t>существлялась </a:t>
            </a:r>
            <a:r>
              <a:rPr lang="ru-RU" sz="2650" dirty="0">
                <a:latin typeface="Bookman Old Style" panose="02050604050505020204" pitchFamily="18" charset="0"/>
              </a:rPr>
              <a:t>информационная поддержка субъектов </a:t>
            </a:r>
            <a:r>
              <a:rPr lang="ru-RU" sz="2650" dirty="0" smtClean="0">
                <a:latin typeface="Bookman Old Style" panose="02050604050505020204" pitchFamily="18" charset="0"/>
              </a:rPr>
              <a:t>МСП </a:t>
            </a:r>
            <a:r>
              <a:rPr lang="ru-RU" sz="2650" dirty="0">
                <a:latin typeface="Bookman Old Style" panose="02050604050505020204" pitchFamily="18" charset="0"/>
              </a:rPr>
              <a:t>посредством </a:t>
            </a:r>
            <a:r>
              <a:rPr lang="ru-RU" sz="2650" b="1" dirty="0">
                <a:latin typeface="Bookman Old Style" panose="02050604050505020204" pitchFamily="18" charset="0"/>
              </a:rPr>
              <a:t>размещения</a:t>
            </a:r>
            <a:r>
              <a:rPr lang="ru-RU" sz="2650" dirty="0">
                <a:latin typeface="Bookman Old Style" panose="02050604050505020204" pitchFamily="18" charset="0"/>
              </a:rPr>
              <a:t> </a:t>
            </a:r>
            <a:r>
              <a:rPr lang="ru-RU" sz="2650" dirty="0" smtClean="0">
                <a:latin typeface="Bookman Old Style" panose="02050604050505020204" pitchFamily="18" charset="0"/>
              </a:rPr>
              <a:t>информации: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650" dirty="0" smtClean="0">
                <a:latin typeface="Bookman Old Style" panose="02050604050505020204" pitchFamily="18" charset="0"/>
              </a:rPr>
              <a:t> на </a:t>
            </a:r>
            <a:r>
              <a:rPr lang="ru-RU" sz="2650" dirty="0">
                <a:latin typeface="Bookman Old Style" panose="02050604050505020204" pitchFamily="18" charset="0"/>
              </a:rPr>
              <a:t>официальном сайте Пермского муниципального округа Пермского края (</a:t>
            </a:r>
            <a:r>
              <a:rPr lang="en-US" sz="2650" dirty="0">
                <a:latin typeface="Bookman Old Style" panose="02050604050505020204" pitchFamily="18" charset="0"/>
              </a:rPr>
              <a:t>www</a:t>
            </a:r>
            <a:r>
              <a:rPr lang="ru-RU" sz="2650" dirty="0">
                <a:latin typeface="Bookman Old Style" panose="02050604050505020204" pitchFamily="18" charset="0"/>
              </a:rPr>
              <a:t>.permraion.ru) (далее – официальный сайт) во вкладке «Главная» раздел «Новости», во вкладке «Поддержка предпринимательства</a:t>
            </a:r>
            <a:r>
              <a:rPr lang="ru-RU" sz="2650" dirty="0" smtClean="0">
                <a:latin typeface="Bookman Old Style" panose="02050604050505020204" pitchFamily="18" charset="0"/>
              </a:rPr>
              <a:t>»;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650" dirty="0" smtClean="0">
                <a:latin typeface="Bookman Old Style" panose="02050604050505020204" pitchFamily="18" charset="0"/>
              </a:rPr>
              <a:t> на </a:t>
            </a:r>
            <a:r>
              <a:rPr lang="ru-RU" sz="2650" dirty="0">
                <a:latin typeface="Bookman Old Style" panose="02050604050505020204" pitchFamily="18" charset="0"/>
              </a:rPr>
              <a:t>сайте Пермского муниципального фонда поддержки малого предпринимательства </a:t>
            </a:r>
            <a:r>
              <a:rPr lang="ru-RU" sz="2650" dirty="0" err="1" smtClean="0">
                <a:latin typeface="Bookman Old Style" panose="02050604050505020204" pitchFamily="18" charset="0"/>
              </a:rPr>
              <a:t>фондпермь.рф</a:t>
            </a:r>
            <a:r>
              <a:rPr lang="ru-RU" sz="2650" dirty="0" smtClean="0">
                <a:latin typeface="Bookman Old Style" panose="02050604050505020204" pitchFamily="18" charset="0"/>
              </a:rPr>
              <a:t>;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650" dirty="0" smtClean="0">
                <a:latin typeface="Bookman Old Style" panose="02050604050505020204" pitchFamily="18" charset="0"/>
              </a:rPr>
              <a:t> на </a:t>
            </a:r>
            <a:r>
              <a:rPr lang="ru-RU" sz="2650" dirty="0">
                <a:latin typeface="Bookman Old Style" panose="02050604050505020204" pitchFamily="18" charset="0"/>
              </a:rPr>
              <a:t>официальной странице «Пермский </a:t>
            </a:r>
            <a:r>
              <a:rPr lang="ru-RU" sz="2650" dirty="0" smtClean="0">
                <a:latin typeface="Bookman Old Style" panose="02050604050505020204" pitchFamily="18" charset="0"/>
              </a:rPr>
              <a:t>район. </a:t>
            </a:r>
            <a:r>
              <a:rPr lang="ru-RU" sz="2650" dirty="0">
                <a:latin typeface="Bookman Old Style" panose="02050604050505020204" pitchFamily="18" charset="0"/>
              </a:rPr>
              <a:t>Пресс-служба Администрации Пермского </a:t>
            </a:r>
            <a:r>
              <a:rPr lang="ru-RU" sz="2650" dirty="0" smtClean="0">
                <a:latin typeface="Bookman Old Style" panose="02050604050505020204" pitchFamily="18" charset="0"/>
              </a:rPr>
              <a:t>района» </a:t>
            </a:r>
            <a:r>
              <a:rPr lang="ru-RU" sz="2650" dirty="0">
                <a:latin typeface="Bookman Old Style" panose="02050604050505020204" pitchFamily="18" charset="0"/>
              </a:rPr>
              <a:t>в сети «</a:t>
            </a:r>
            <a:r>
              <a:rPr lang="ru-RU" sz="2650" dirty="0" err="1">
                <a:latin typeface="Bookman Old Style" panose="02050604050505020204" pitchFamily="18" charset="0"/>
              </a:rPr>
              <a:t>ВКонтакте</a:t>
            </a:r>
            <a:r>
              <a:rPr lang="ru-RU" sz="2650" dirty="0" smtClean="0">
                <a:latin typeface="Bookman Old Style" panose="02050604050505020204" pitchFamily="18" charset="0"/>
              </a:rPr>
              <a:t>»; 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650" dirty="0" smtClean="0">
                <a:latin typeface="Bookman Old Style" panose="02050604050505020204" pitchFamily="18" charset="0"/>
              </a:rPr>
              <a:t>на </a:t>
            </a:r>
            <a:r>
              <a:rPr lang="ru-RU" sz="2650" dirty="0">
                <a:latin typeface="Bookman Old Style" panose="02050604050505020204" pitchFamily="18" charset="0"/>
              </a:rPr>
              <a:t>официальной странице Управления по развитию агропромышленного комплекса и </a:t>
            </a:r>
            <a:endParaRPr lang="ru-RU" sz="2650" dirty="0" smtClean="0">
              <a:latin typeface="Bookman Old Style" panose="020506040505050202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650" dirty="0" smtClean="0">
                <a:latin typeface="Bookman Old Style" panose="02050604050505020204" pitchFamily="18" charset="0"/>
              </a:rPr>
              <a:t>предпринимательства </a:t>
            </a:r>
            <a:r>
              <a:rPr lang="ru-RU" sz="2650" dirty="0">
                <a:latin typeface="Bookman Old Style" panose="02050604050505020204" pitchFamily="18" charset="0"/>
              </a:rPr>
              <a:t>администрации </a:t>
            </a:r>
            <a:r>
              <a:rPr lang="ru-RU" sz="2650" dirty="0" smtClean="0">
                <a:latin typeface="Bookman Old Style" panose="02050604050505020204" pitchFamily="18" charset="0"/>
              </a:rPr>
              <a:t>Пермского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650" dirty="0" smtClean="0">
                <a:latin typeface="Bookman Old Style" panose="02050604050505020204" pitchFamily="18" charset="0"/>
              </a:rPr>
              <a:t>муниципального </a:t>
            </a:r>
            <a:r>
              <a:rPr lang="ru-RU" sz="2650" dirty="0">
                <a:latin typeface="Bookman Old Style" panose="02050604050505020204" pitchFamily="18" charset="0"/>
              </a:rPr>
              <a:t>района в сети </a:t>
            </a:r>
            <a:r>
              <a:rPr lang="ru-RU" sz="2650" dirty="0" smtClean="0">
                <a:latin typeface="Bookman Old Style" panose="02050604050505020204" pitchFamily="18" charset="0"/>
              </a:rPr>
              <a:t>«</a:t>
            </a:r>
            <a:r>
              <a:rPr lang="ru-RU" sz="2650" dirty="0" err="1">
                <a:latin typeface="Bookman Old Style" panose="02050604050505020204" pitchFamily="18" charset="0"/>
              </a:rPr>
              <a:t>ВКонтакте</a:t>
            </a:r>
            <a:r>
              <a:rPr lang="ru-RU" sz="2650" dirty="0" smtClean="0">
                <a:latin typeface="Bookman Old Style" panose="02050604050505020204" pitchFamily="18" charset="0"/>
              </a:rPr>
              <a:t>»;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650" dirty="0" smtClean="0">
                <a:latin typeface="Bookman Old Style" panose="02050604050505020204" pitchFamily="18" charset="0"/>
              </a:rPr>
              <a:t>также направления на электронные адреса субъектов </a:t>
            </a:r>
            <a:r>
              <a:rPr lang="ru-RU" sz="265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МСП.</a:t>
            </a:r>
            <a:r>
              <a:rPr lang="ru-RU" sz="2650" dirty="0" smtClean="0">
                <a:latin typeface="Bookman Old Style" panose="02050604050505020204" pitchFamily="18" charset="0"/>
              </a:rPr>
              <a:t> </a:t>
            </a:r>
            <a:endParaRPr lang="ru-RU" sz="2650" dirty="0">
              <a:latin typeface="Bookman Old Style" panose="02050604050505020204" pitchFamily="18" charset="0"/>
            </a:endParaRPr>
          </a:p>
          <a:p>
            <a:pPr algn="just"/>
            <a:endParaRPr lang="ru-RU" dirty="0">
              <a:latin typeface="Bookman Old Style" panose="020506040505050202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4019" y="129841"/>
            <a:ext cx="11395595" cy="837313"/>
          </a:xfrm>
        </p:spPr>
        <p:txBody>
          <a:bodyPr>
            <a:noAutofit/>
          </a:bodyPr>
          <a:lstStyle/>
          <a:p>
            <a:pPr algn="ctr"/>
            <a:r>
              <a:rPr lang="ru-RU" sz="2500" b="1" dirty="0">
                <a:latin typeface="Bookman Old Style" panose="02050604050505020204" pitchFamily="18" charset="0"/>
              </a:rPr>
              <a:t>М</a:t>
            </a:r>
            <a:r>
              <a:rPr lang="ru-RU" sz="2500" b="1" dirty="0" smtClean="0">
                <a:latin typeface="Bookman Old Style" panose="02050604050505020204" pitchFamily="18" charset="0"/>
              </a:rPr>
              <a:t>ероприятие </a:t>
            </a:r>
            <a:r>
              <a:rPr lang="ru-RU" sz="2500" b="1" dirty="0">
                <a:latin typeface="Bookman Old Style" panose="02050604050505020204" pitchFamily="18" charset="0"/>
              </a:rPr>
              <a:t>«Информационное обеспечение деятельности субъектов </a:t>
            </a:r>
            <a:r>
              <a:rPr lang="ru-RU" sz="2500" b="1" dirty="0" smtClean="0">
                <a:latin typeface="Bookman Old Style" panose="02050604050505020204" pitchFamily="18" charset="0"/>
              </a:rPr>
              <a:t>МСП»</a:t>
            </a:r>
            <a:endParaRPr lang="ru-RU" sz="2500" b="1" dirty="0">
              <a:latin typeface="Bookman Old Style" panose="020506040505050202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30" y="87673"/>
            <a:ext cx="417689" cy="61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99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avatars.mds.yandex.net/i?id=26a5460e014e992c1534d338232520e858e16f25-4662214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4825" y="4167554"/>
            <a:ext cx="4067175" cy="2690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5174" y="931985"/>
            <a:ext cx="11926826" cy="585933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 smtClean="0">
                <a:latin typeface="Bookman Old Style" panose="02050604050505020204" pitchFamily="18" charset="0"/>
              </a:rPr>
              <a:t>В мае 2022 г.  проведены </a:t>
            </a:r>
            <a:r>
              <a:rPr lang="ru-RU" dirty="0">
                <a:latin typeface="Bookman Old Style" panose="02050604050505020204" pitchFamily="18" charset="0"/>
              </a:rPr>
              <a:t>«</a:t>
            </a:r>
            <a:r>
              <a:rPr lang="ru-RU" b="1" dirty="0">
                <a:latin typeface="Bookman Old Style" panose="02050604050505020204" pitchFamily="18" charset="0"/>
              </a:rPr>
              <a:t>Дни бизнеса Пермского муниципального района</a:t>
            </a:r>
            <a:r>
              <a:rPr lang="ru-RU" dirty="0">
                <a:latin typeface="Bookman Old Style" panose="02050604050505020204" pitchFamily="18" charset="0"/>
              </a:rPr>
              <a:t>», приуроченные к «Дню российского предпринимательства», в рамках которых </a:t>
            </a:r>
            <a:r>
              <a:rPr lang="ru-RU" dirty="0" smtClean="0">
                <a:latin typeface="Bookman Old Style" panose="02050604050505020204" pitchFamily="18" charset="0"/>
              </a:rPr>
              <a:t>проведены: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latin typeface="Bookman Old Style" panose="02050604050505020204" pitchFamily="18" charset="0"/>
              </a:rPr>
              <a:t>семинар </a:t>
            </a:r>
            <a:r>
              <a:rPr lang="ru-RU" dirty="0">
                <a:latin typeface="Bookman Old Style" panose="02050604050505020204" pitchFamily="18" charset="0"/>
              </a:rPr>
              <a:t>в форме мастер-класса «Модные тенденции стрижек в 2022-2023 годах» (спикер: Галина Кремер</a:t>
            </a:r>
            <a:r>
              <a:rPr lang="ru-RU" dirty="0" smtClean="0">
                <a:latin typeface="Bookman Old Style" panose="02050604050505020204" pitchFamily="18" charset="0"/>
              </a:rPr>
              <a:t>);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latin typeface="Bookman Old Style" panose="02050604050505020204" pitchFamily="18" charset="0"/>
              </a:rPr>
              <a:t>семинар </a:t>
            </a:r>
            <a:r>
              <a:rPr lang="ru-RU" dirty="0">
                <a:latin typeface="Bookman Old Style" panose="02050604050505020204" pitchFamily="18" charset="0"/>
              </a:rPr>
              <a:t>в форме мастер-класса «Современные тенденции кулинарии с применением продуктов Пермского края» (спикер: Сергей Юрин</a:t>
            </a:r>
            <a:r>
              <a:rPr lang="ru-RU" dirty="0" smtClean="0">
                <a:latin typeface="Bookman Old Style" panose="02050604050505020204" pitchFamily="18" charset="0"/>
              </a:rPr>
              <a:t>);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latin typeface="Bookman Old Style" panose="02050604050505020204" pitchFamily="18" charset="0"/>
              </a:rPr>
              <a:t>семинар </a:t>
            </a:r>
            <a:r>
              <a:rPr lang="ru-RU" dirty="0">
                <a:latin typeface="Bookman Old Style" panose="02050604050505020204" pitchFamily="18" charset="0"/>
              </a:rPr>
              <a:t>в форме мастер-класса «Качество. Сервис. Культура. Бренд» (спикер: Елена Ромашова</a:t>
            </a:r>
            <a:r>
              <a:rPr lang="ru-RU" dirty="0" smtClean="0">
                <a:latin typeface="Bookman Old Style" panose="02050604050505020204" pitchFamily="18" charset="0"/>
              </a:rPr>
              <a:t>);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latin typeface="Bookman Old Style" panose="02050604050505020204" pitchFamily="18" charset="0"/>
              </a:rPr>
              <a:t>круглый </a:t>
            </a:r>
            <a:r>
              <a:rPr lang="ru-RU" dirty="0">
                <a:latin typeface="Bookman Old Style" panose="02050604050505020204" pitchFamily="18" charset="0"/>
              </a:rPr>
              <a:t>стол «Диалог власти и бизнеса</a:t>
            </a:r>
            <a:r>
              <a:rPr lang="ru-RU" dirty="0" smtClean="0">
                <a:latin typeface="Bookman Old Style" panose="02050604050505020204" pitchFamily="18" charset="0"/>
              </a:rPr>
              <a:t>». </a:t>
            </a:r>
          </a:p>
          <a:p>
            <a:pPr marL="0" indent="0">
              <a:buNone/>
            </a:pPr>
            <a:r>
              <a:rPr lang="ru-RU" dirty="0" smtClean="0">
                <a:latin typeface="Bookman Old Style" panose="02050604050505020204" pitchFamily="18" charset="0"/>
              </a:rPr>
              <a:t>Проводились </a:t>
            </a:r>
            <a:r>
              <a:rPr lang="ru-RU" b="1" dirty="0">
                <a:latin typeface="Bookman Old Style" panose="02050604050505020204" pitchFamily="18" charset="0"/>
              </a:rPr>
              <a:t>иные мероприятия </a:t>
            </a:r>
            <a:r>
              <a:rPr lang="ru-RU" dirty="0">
                <a:latin typeface="Bookman Old Style" panose="02050604050505020204" pitchFamily="18" charset="0"/>
              </a:rPr>
              <a:t>в форме </a:t>
            </a:r>
            <a:r>
              <a:rPr lang="ru-RU" dirty="0" smtClean="0">
                <a:latin typeface="Bookman Old Style" panose="02050604050505020204" pitchFamily="18" charset="0"/>
              </a:rPr>
              <a:t/>
            </a:r>
            <a:br>
              <a:rPr lang="ru-RU" dirty="0" smtClean="0">
                <a:latin typeface="Bookman Old Style" panose="02050604050505020204" pitchFamily="18" charset="0"/>
              </a:rPr>
            </a:br>
            <a:r>
              <a:rPr lang="ru-RU" dirty="0" smtClean="0">
                <a:latin typeface="Bookman Old Style" panose="02050604050505020204" pitchFamily="18" charset="0"/>
              </a:rPr>
              <a:t>семинаров</a:t>
            </a:r>
            <a:r>
              <a:rPr lang="ru-RU" dirty="0">
                <a:latin typeface="Bookman Old Style" panose="02050604050505020204" pitchFamily="18" charset="0"/>
              </a:rPr>
              <a:t>, встреч, совещаний для субъектов МСП.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4019" y="129841"/>
            <a:ext cx="11395595" cy="837313"/>
          </a:xfrm>
        </p:spPr>
        <p:txBody>
          <a:bodyPr>
            <a:noAutofit/>
          </a:bodyPr>
          <a:lstStyle/>
          <a:p>
            <a:pPr algn="ctr"/>
            <a:r>
              <a:rPr lang="ru-RU" sz="2600" b="1" dirty="0">
                <a:latin typeface="Bookman Old Style" panose="02050604050505020204" pitchFamily="18" charset="0"/>
              </a:rPr>
              <a:t>М</a:t>
            </a:r>
            <a:r>
              <a:rPr lang="ru-RU" sz="2600" b="1" dirty="0" smtClean="0">
                <a:latin typeface="Bookman Old Style" panose="02050604050505020204" pitchFamily="18" charset="0"/>
              </a:rPr>
              <a:t>ероприятие «</a:t>
            </a:r>
            <a:r>
              <a:rPr lang="ru-RU" sz="2600" b="1" dirty="0">
                <a:latin typeface="Bookman Old Style" panose="02050604050505020204" pitchFamily="18" charset="0"/>
              </a:rPr>
              <a:t>Организация семинаров, конференций, «круглых столов</a:t>
            </a:r>
            <a:r>
              <a:rPr lang="ru-RU" sz="2600" b="1" dirty="0" smtClean="0">
                <a:latin typeface="Bookman Old Style" panose="02050604050505020204" pitchFamily="18" charset="0"/>
              </a:rPr>
              <a:t>»</a:t>
            </a:r>
            <a:endParaRPr lang="ru-RU" sz="2600" b="1" dirty="0">
              <a:latin typeface="Bookman Old Style" panose="020506040505050202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30" y="87673"/>
            <a:ext cx="417689" cy="612375"/>
          </a:xfrm>
          <a:prstGeom prst="rect">
            <a:avLst/>
          </a:prstGeom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125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8403" y="1818214"/>
            <a:ext cx="11926826" cy="484562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000" dirty="0">
                <a:latin typeface="Bookman Old Style" panose="02050604050505020204" pitchFamily="18" charset="0"/>
              </a:rPr>
              <a:t>П</a:t>
            </a:r>
            <a:r>
              <a:rPr lang="ru-RU" sz="3000" dirty="0" smtClean="0">
                <a:latin typeface="Bookman Old Style" panose="02050604050505020204" pitchFamily="18" charset="0"/>
              </a:rPr>
              <a:t>редоставлено </a:t>
            </a:r>
            <a:r>
              <a:rPr lang="ru-RU" sz="3000" dirty="0">
                <a:latin typeface="Bookman Old Style" panose="02050604050505020204" pitchFamily="18" charset="0"/>
              </a:rPr>
              <a:t>6 </a:t>
            </a:r>
            <a:r>
              <a:rPr lang="ru-RU" sz="3000" b="1" dirty="0">
                <a:latin typeface="Bookman Old Style" panose="02050604050505020204" pitchFamily="18" charset="0"/>
              </a:rPr>
              <a:t>субсидий</a:t>
            </a:r>
            <a:r>
              <a:rPr lang="ru-RU" sz="3000" dirty="0">
                <a:latin typeface="Bookman Old Style" panose="02050604050505020204" pitchFamily="18" charset="0"/>
              </a:rPr>
              <a:t> субъектам МСП на возмещение части затрат на участие в выставках, ярмарках субъектов МСП на общую </a:t>
            </a:r>
            <a:r>
              <a:rPr lang="ru-RU" sz="3000">
                <a:latin typeface="Bookman Old Style" panose="02050604050505020204" pitchFamily="18" charset="0"/>
              </a:rPr>
              <a:t>сумму </a:t>
            </a:r>
            <a:r>
              <a:rPr lang="ru-RU" sz="3000" b="1" smtClean="0">
                <a:latin typeface="Bookman Old Style" panose="02050604050505020204" pitchFamily="18" charset="0"/>
              </a:rPr>
              <a:t>596,6 </a:t>
            </a:r>
            <a:r>
              <a:rPr lang="ru-RU" sz="3000" b="1" dirty="0">
                <a:latin typeface="Bookman Old Style" panose="02050604050505020204" pitchFamily="18" charset="0"/>
              </a:rPr>
              <a:t>тыс. руб. </a:t>
            </a:r>
            <a:r>
              <a:rPr lang="ru-RU" sz="3000" dirty="0">
                <a:latin typeface="Bookman Old Style" panose="02050604050505020204" pitchFamily="18" charset="0"/>
              </a:rPr>
              <a:t>за счет средств бюджета Пермского муниципального </a:t>
            </a:r>
            <a:r>
              <a:rPr lang="ru-RU" sz="3000" dirty="0" smtClean="0">
                <a:latin typeface="Bookman Old Style" panose="02050604050505020204" pitchFamily="18" charset="0"/>
              </a:rPr>
              <a:t>района.</a:t>
            </a:r>
            <a:endParaRPr lang="ru-RU" sz="3000" dirty="0">
              <a:latin typeface="Bookman Old Style" panose="020506040505050202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4019" y="534287"/>
            <a:ext cx="11395595" cy="837313"/>
          </a:xfrm>
        </p:spPr>
        <p:txBody>
          <a:bodyPr>
            <a:noAutofit/>
          </a:bodyPr>
          <a:lstStyle/>
          <a:p>
            <a:pPr algn="ctr"/>
            <a:r>
              <a:rPr lang="ru-RU" sz="2700" b="1" dirty="0">
                <a:latin typeface="Bookman Old Style" panose="02050604050505020204" pitchFamily="18" charset="0"/>
              </a:rPr>
              <a:t>М</a:t>
            </a:r>
            <a:r>
              <a:rPr lang="ru-RU" sz="2700" b="1" dirty="0" smtClean="0">
                <a:latin typeface="Bookman Old Style" panose="02050604050505020204" pitchFamily="18" charset="0"/>
              </a:rPr>
              <a:t>ероприятие «</a:t>
            </a:r>
            <a:r>
              <a:rPr lang="ru-RU" sz="2800" b="1" dirty="0">
                <a:latin typeface="Bookman Old Style" panose="02050604050505020204" pitchFamily="18" charset="0"/>
              </a:rPr>
              <a:t>Субсидии субъектам МСП на возмещение части затрат на участие в выставках, ярмарках субъектов МСП</a:t>
            </a:r>
            <a:r>
              <a:rPr lang="ru-RU" sz="2700" b="1" dirty="0" smtClean="0">
                <a:latin typeface="Bookman Old Style" panose="02050604050505020204" pitchFamily="18" charset="0"/>
              </a:rPr>
              <a:t>»</a:t>
            </a:r>
            <a:endParaRPr lang="ru-RU" sz="2700" b="1" dirty="0">
              <a:latin typeface="Bookman Old Style" panose="020506040505050202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30" y="87673"/>
            <a:ext cx="417689" cy="612375"/>
          </a:xfrm>
          <a:prstGeom prst="rect">
            <a:avLst/>
          </a:prstGeom>
        </p:spPr>
      </p:pic>
      <p:pic>
        <p:nvPicPr>
          <p:cNvPr id="14340" name="Picture 4" descr="https://avatars.mds.yandex.net/i?id=9da3c24701035ccd788c5d9233bfe76f602bf2e2-8185027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4789" y="3625361"/>
            <a:ext cx="4314825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https://avatars.mds.yandex.net/i?id=da8f630313faa09602c2b99b416b07ee97d99147-7752980-images-thumbs&amp;n=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19" y="3625361"/>
            <a:ext cx="4572000" cy="303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450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8403" y="1259257"/>
            <a:ext cx="11926826" cy="48250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000" dirty="0" smtClean="0">
                <a:latin typeface="Bookman Old Style" panose="02050604050505020204" pitchFamily="18" charset="0"/>
              </a:rPr>
              <a:t>В декабре 2022 г. проведен </a:t>
            </a:r>
            <a:r>
              <a:rPr lang="ru-RU" sz="3000" b="1" dirty="0">
                <a:latin typeface="Bookman Old Style" panose="02050604050505020204" pitchFamily="18" charset="0"/>
              </a:rPr>
              <a:t>конкурс</a:t>
            </a:r>
            <a:r>
              <a:rPr lang="ru-RU" sz="3000" dirty="0">
                <a:latin typeface="Bookman Old Style" panose="02050604050505020204" pitchFamily="18" charset="0"/>
              </a:rPr>
              <a:t> на лучшее оформление фасадов зданий, строений, сооружений субъектов </a:t>
            </a:r>
            <a:r>
              <a:rPr lang="ru-RU" sz="3000" dirty="0" smtClean="0">
                <a:latin typeface="Bookman Old Style" panose="02050604050505020204" pitchFamily="18" charset="0"/>
              </a:rPr>
              <a:t>МСП и </a:t>
            </a:r>
            <a:r>
              <a:rPr lang="ru-RU" sz="3000" dirty="0">
                <a:latin typeface="Bookman Old Style" panose="02050604050505020204" pitchFamily="18" charset="0"/>
              </a:rPr>
              <a:t>прилегающих к ним территорий к Новому году</a:t>
            </a:r>
            <a:r>
              <a:rPr lang="ru-RU" sz="3000" b="1" dirty="0">
                <a:latin typeface="Bookman Old Style" panose="02050604050505020204" pitchFamily="18" charset="0"/>
              </a:rPr>
              <a:t>. </a:t>
            </a:r>
            <a:endParaRPr lang="ru-RU" sz="3000" b="1" dirty="0" smtClean="0">
              <a:latin typeface="Bookman Old Style" panose="020506040505050202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3000" dirty="0" smtClean="0">
                <a:latin typeface="Bookman Old Style" panose="02050604050505020204" pitchFamily="18" charset="0"/>
              </a:rPr>
              <a:t>Объем </a:t>
            </a:r>
            <a:r>
              <a:rPr lang="ru-RU" sz="3000" dirty="0">
                <a:latin typeface="Bookman Old Style" panose="02050604050505020204" pitchFamily="18" charset="0"/>
              </a:rPr>
              <a:t>средств бюджета </a:t>
            </a:r>
            <a:r>
              <a:rPr lang="ru-RU" sz="3000" dirty="0" smtClean="0">
                <a:latin typeface="Bookman Old Style" panose="02050604050505020204" pitchFamily="18" charset="0"/>
              </a:rPr>
              <a:t>Пермского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3000" dirty="0" smtClean="0">
                <a:latin typeface="Bookman Old Style" panose="02050604050505020204" pitchFamily="18" charset="0"/>
              </a:rPr>
              <a:t>муниципального района </a:t>
            </a:r>
            <a:r>
              <a:rPr lang="ru-RU" sz="3000" dirty="0">
                <a:latin typeface="Bookman Old Style" panose="02050604050505020204" pitchFamily="18" charset="0"/>
              </a:rPr>
              <a:t>на реализацию </a:t>
            </a:r>
            <a:endParaRPr lang="ru-RU" sz="3000" dirty="0" smtClean="0">
              <a:latin typeface="Bookman Old Style" panose="020506040505050202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3000" dirty="0" smtClean="0">
                <a:latin typeface="Bookman Old Style" panose="02050604050505020204" pitchFamily="18" charset="0"/>
              </a:rPr>
              <a:t>мероприятия - </a:t>
            </a:r>
            <a:r>
              <a:rPr lang="ru-RU" sz="3000" b="1" dirty="0" smtClean="0">
                <a:latin typeface="Bookman Old Style" panose="02050604050505020204" pitchFamily="18" charset="0"/>
              </a:rPr>
              <a:t>105,0</a:t>
            </a:r>
            <a:r>
              <a:rPr lang="ru-RU" sz="3000" dirty="0" smtClean="0">
                <a:latin typeface="Bookman Old Style" panose="02050604050505020204" pitchFamily="18" charset="0"/>
              </a:rPr>
              <a:t> </a:t>
            </a:r>
            <a:r>
              <a:rPr lang="ru-RU" sz="3000" dirty="0">
                <a:latin typeface="Bookman Old Style" panose="02050604050505020204" pitchFamily="18" charset="0"/>
              </a:rPr>
              <a:t>тыс. руб.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5551" y="168967"/>
            <a:ext cx="11395595" cy="837313"/>
          </a:xfrm>
        </p:spPr>
        <p:txBody>
          <a:bodyPr>
            <a:noAutofit/>
          </a:bodyPr>
          <a:lstStyle/>
          <a:p>
            <a:pPr algn="ctr"/>
            <a:r>
              <a:rPr lang="ru-RU" sz="2600" b="1" dirty="0">
                <a:latin typeface="Bookman Old Style" panose="02050604050505020204" pitchFamily="18" charset="0"/>
              </a:rPr>
              <a:t>М</a:t>
            </a:r>
            <a:r>
              <a:rPr lang="ru-RU" sz="2600" b="1" dirty="0" smtClean="0">
                <a:latin typeface="Bookman Old Style" panose="02050604050505020204" pitchFamily="18" charset="0"/>
              </a:rPr>
              <a:t>ероприятие «</a:t>
            </a:r>
            <a:r>
              <a:rPr lang="ru-RU" sz="2600" b="1" dirty="0">
                <a:latin typeface="Bookman Old Style" panose="02050604050505020204" pitchFamily="18" charset="0"/>
              </a:rPr>
              <a:t>Организация и проведение конкурсов с целью создания положительного имиджа и популяризации предпринимательства </a:t>
            </a:r>
            <a:r>
              <a:rPr lang="ru-RU" sz="2600" b="1" dirty="0" smtClean="0">
                <a:latin typeface="Bookman Old Style" panose="02050604050505020204" pitchFamily="18" charset="0"/>
              </a:rPr>
              <a:t>района</a:t>
            </a:r>
            <a:r>
              <a:rPr lang="ru-RU" sz="2500" b="1" dirty="0" smtClean="0">
                <a:latin typeface="Bookman Old Style" panose="02050604050505020204" pitchFamily="18" charset="0"/>
              </a:rPr>
              <a:t>»</a:t>
            </a:r>
            <a:endParaRPr lang="ru-RU" sz="2500" b="1" dirty="0">
              <a:latin typeface="Bookman Old Style" panose="020506040505050202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30" y="87673"/>
            <a:ext cx="417689" cy="6123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1938" y="4202724"/>
            <a:ext cx="3558722" cy="404779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4047" y="2602525"/>
            <a:ext cx="3997569" cy="3481752"/>
          </a:xfrm>
          <a:prstGeom prst="rect">
            <a:avLst/>
          </a:prstGeom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6113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2" name="Picture 8" descr="https://avatars.mds.yandex.net/i?id=34edd0f686896416be58185104d34a30-5141542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4452" y="1155572"/>
            <a:ext cx="32004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s://avatars.mds.yandex.net/i?id=0431bc1bdf16d02196d4311fc98fe115c8da1c2b-4593579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8652" y="4876799"/>
            <a:ext cx="4572000" cy="198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1015" y="967154"/>
            <a:ext cx="11642419" cy="582417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3500" dirty="0">
                <a:latin typeface="Bookman Old Style" panose="02050604050505020204" pitchFamily="18" charset="0"/>
              </a:rPr>
              <a:t>Фондом в 2022 г. </a:t>
            </a:r>
            <a:r>
              <a:rPr lang="ru-RU" sz="3500" dirty="0" smtClean="0">
                <a:latin typeface="Bookman Old Style" panose="02050604050505020204" pitchFamily="18" charset="0"/>
              </a:rPr>
              <a:t>дано </a:t>
            </a:r>
            <a:r>
              <a:rPr lang="ru-RU" sz="3500" dirty="0">
                <a:latin typeface="Bookman Old Style" panose="02050604050505020204" pitchFamily="18" charset="0"/>
              </a:rPr>
              <a:t>192 </a:t>
            </a:r>
            <a:endParaRPr lang="ru-RU" sz="3500" dirty="0" smtClean="0">
              <a:latin typeface="Bookman Old Style" panose="020506040505050202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3500" dirty="0" smtClean="0">
                <a:latin typeface="Bookman Old Style" panose="02050604050505020204" pitchFamily="18" charset="0"/>
              </a:rPr>
              <a:t>консультации </a:t>
            </a:r>
            <a:r>
              <a:rPr lang="ru-RU" sz="3500" dirty="0">
                <a:latin typeface="Bookman Old Style" panose="02050604050505020204" pitchFamily="18" charset="0"/>
              </a:rPr>
              <a:t>представителям </a:t>
            </a:r>
            <a:r>
              <a:rPr lang="ru-RU" sz="3500" dirty="0" smtClean="0">
                <a:latin typeface="Bookman Old Style" panose="02050604050505020204" pitchFamily="18" charset="0"/>
              </a:rPr>
              <a:t/>
            </a:r>
            <a:br>
              <a:rPr lang="ru-RU" sz="3500" dirty="0" smtClean="0">
                <a:latin typeface="Bookman Old Style" panose="02050604050505020204" pitchFamily="18" charset="0"/>
              </a:rPr>
            </a:br>
            <a:r>
              <a:rPr lang="ru-RU" sz="3500" dirty="0" smtClean="0">
                <a:latin typeface="Bookman Old Style" panose="02050604050505020204" pitchFamily="18" charset="0"/>
              </a:rPr>
              <a:t>МСП</a:t>
            </a:r>
            <a:r>
              <a:rPr lang="ru-RU" sz="3500" dirty="0">
                <a:latin typeface="Bookman Old Style" panose="02050604050505020204" pitchFamily="18" charset="0"/>
              </a:rPr>
              <a:t>, </a:t>
            </a:r>
            <a:r>
              <a:rPr lang="ru-RU" sz="3500" dirty="0" err="1" smtClean="0">
                <a:latin typeface="Bookman Old Style" panose="02050604050505020204" pitchFamily="18" charset="0"/>
              </a:rPr>
              <a:t>самозанятым</a:t>
            </a:r>
            <a:r>
              <a:rPr lang="ru-RU" sz="3500" dirty="0" smtClean="0">
                <a:latin typeface="Bookman Old Style" panose="02050604050505020204" pitchFamily="18" charset="0"/>
              </a:rPr>
              <a:t> </a:t>
            </a:r>
            <a:r>
              <a:rPr lang="ru-RU" sz="3500" dirty="0">
                <a:latin typeface="Bookman Old Style" panose="02050604050505020204" pitchFamily="18" charset="0"/>
              </a:rPr>
              <a:t>гражданам </a:t>
            </a:r>
            <a:endParaRPr lang="ru-RU" sz="3500" dirty="0" smtClean="0">
              <a:latin typeface="Bookman Old Style" panose="020506040505050202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3500" dirty="0" smtClean="0">
                <a:latin typeface="Bookman Old Style" panose="02050604050505020204" pitchFamily="18" charset="0"/>
              </a:rPr>
              <a:t>и </a:t>
            </a:r>
            <a:r>
              <a:rPr lang="ru-RU" sz="3500" dirty="0">
                <a:latin typeface="Bookman Old Style" panose="02050604050505020204" pitchFamily="18" charset="0"/>
              </a:rPr>
              <a:t>гражданам, планирующим открыть </a:t>
            </a:r>
            <a:endParaRPr lang="ru-RU" sz="3500" dirty="0" smtClean="0">
              <a:latin typeface="Bookman Old Style" panose="020506040505050202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3500" dirty="0" smtClean="0">
                <a:latin typeface="Bookman Old Style" panose="02050604050505020204" pitchFamily="18" charset="0"/>
              </a:rPr>
              <a:t>собственное дело.</a:t>
            </a:r>
          </a:p>
          <a:p>
            <a:pPr marL="0" indent="0" algn="just">
              <a:buNone/>
            </a:pPr>
            <a:endParaRPr lang="ru-RU" sz="3500" dirty="0">
              <a:latin typeface="Bookman Old Style" panose="02050604050505020204" pitchFamily="18" charset="0"/>
            </a:endParaRPr>
          </a:p>
          <a:p>
            <a:pPr marL="0" indent="0" algn="just">
              <a:buNone/>
            </a:pPr>
            <a:endParaRPr lang="ru-RU" sz="3500" dirty="0" smtClean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ru-RU" sz="3500" dirty="0" smtClean="0">
                <a:latin typeface="Bookman Old Style" panose="02050604050505020204" pitchFamily="18" charset="0"/>
              </a:rPr>
              <a:t>За </a:t>
            </a:r>
            <a:r>
              <a:rPr lang="ru-RU" sz="3500" dirty="0">
                <a:latin typeface="Bookman Old Style" panose="02050604050505020204" pitchFamily="18" charset="0"/>
              </a:rPr>
              <a:t>счет средств Фонда в 2022 г</a:t>
            </a:r>
            <a:r>
              <a:rPr lang="ru-RU" sz="3500" dirty="0" smtClean="0">
                <a:latin typeface="Bookman Old Style" panose="02050604050505020204" pitchFamily="18" charset="0"/>
              </a:rPr>
              <a:t>.</a:t>
            </a:r>
            <a:br>
              <a:rPr lang="ru-RU" sz="3500" dirty="0" smtClean="0">
                <a:latin typeface="Bookman Old Style" panose="02050604050505020204" pitchFamily="18" charset="0"/>
              </a:rPr>
            </a:br>
            <a:r>
              <a:rPr lang="ru-RU" sz="3500" dirty="0" smtClean="0">
                <a:latin typeface="Bookman Old Style" panose="02050604050505020204" pitchFamily="18" charset="0"/>
              </a:rPr>
              <a:t> предоставлено </a:t>
            </a:r>
            <a:r>
              <a:rPr lang="ru-RU" sz="3500" dirty="0">
                <a:latin typeface="Bookman Old Style" panose="02050604050505020204" pitchFamily="18" charset="0"/>
              </a:rPr>
              <a:t>9 </a:t>
            </a:r>
            <a:r>
              <a:rPr lang="ru-RU" sz="3500" dirty="0" err="1">
                <a:latin typeface="Bookman Old Style" panose="02050604050505020204" pitchFamily="18" charset="0"/>
              </a:rPr>
              <a:t>микрозаймов</a:t>
            </a:r>
            <a:r>
              <a:rPr lang="ru-RU" sz="3500" dirty="0">
                <a:latin typeface="Bookman Old Style" panose="02050604050505020204" pitchFamily="18" charset="0"/>
              </a:rPr>
              <a:t> </a:t>
            </a:r>
            <a:r>
              <a:rPr lang="ru-RU" sz="3500" dirty="0" smtClean="0">
                <a:latin typeface="Bookman Old Style" panose="02050604050505020204" pitchFamily="18" charset="0"/>
              </a:rPr>
              <a:t/>
            </a:r>
            <a:br>
              <a:rPr lang="ru-RU" sz="3500" dirty="0" smtClean="0">
                <a:latin typeface="Bookman Old Style" panose="02050604050505020204" pitchFamily="18" charset="0"/>
              </a:rPr>
            </a:br>
            <a:r>
              <a:rPr lang="ru-RU" sz="3500" dirty="0" smtClean="0">
                <a:latin typeface="Bookman Old Style" panose="02050604050505020204" pitchFamily="18" charset="0"/>
              </a:rPr>
              <a:t>субъектам </a:t>
            </a:r>
            <a:r>
              <a:rPr lang="ru-RU" sz="3500" dirty="0">
                <a:latin typeface="Bookman Old Style" panose="02050604050505020204" pitchFamily="18" charset="0"/>
              </a:rPr>
              <a:t>МСП на общую сумму </a:t>
            </a:r>
            <a:r>
              <a:rPr lang="ru-RU" sz="3500" dirty="0" smtClean="0">
                <a:latin typeface="Bookman Old Style" panose="02050604050505020204" pitchFamily="18" charset="0"/>
              </a:rPr>
              <a:t/>
            </a:r>
            <a:br>
              <a:rPr lang="ru-RU" sz="3500" dirty="0" smtClean="0">
                <a:latin typeface="Bookman Old Style" panose="02050604050505020204" pitchFamily="18" charset="0"/>
              </a:rPr>
            </a:br>
            <a:r>
              <a:rPr lang="ru-RU" sz="3500" dirty="0" smtClean="0">
                <a:latin typeface="Bookman Old Style" panose="02050604050505020204" pitchFamily="18" charset="0"/>
              </a:rPr>
              <a:t>3650,0 </a:t>
            </a:r>
            <a:r>
              <a:rPr lang="ru-RU" sz="3500" dirty="0">
                <a:latin typeface="Bookman Old Style" panose="02050604050505020204" pitchFamily="18" charset="0"/>
              </a:rPr>
              <a:t>тыс. руб.</a:t>
            </a:r>
          </a:p>
          <a:p>
            <a:pPr marL="0" indent="0" algn="just">
              <a:buNone/>
            </a:pPr>
            <a:endParaRPr lang="ru-RU" dirty="0">
              <a:latin typeface="Bookman Old Style" panose="020506040505050202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4019" y="129841"/>
            <a:ext cx="11395595" cy="837313"/>
          </a:xfrm>
        </p:spPr>
        <p:txBody>
          <a:bodyPr>
            <a:noAutofit/>
          </a:bodyPr>
          <a:lstStyle/>
          <a:p>
            <a:pPr algn="ctr"/>
            <a:r>
              <a:rPr lang="ru-RU" sz="3000" b="1" dirty="0">
                <a:latin typeface="Bookman Old Style" panose="02050604050505020204" pitchFamily="18" charset="0"/>
              </a:rPr>
              <a:t>М</a:t>
            </a:r>
            <a:r>
              <a:rPr lang="ru-RU" sz="3000" b="1" dirty="0" smtClean="0">
                <a:latin typeface="Bookman Old Style" panose="02050604050505020204" pitchFamily="18" charset="0"/>
              </a:rPr>
              <a:t>ероприятие «</a:t>
            </a:r>
            <a:r>
              <a:rPr lang="ru-RU" sz="3000" b="1" dirty="0">
                <a:latin typeface="Bookman Old Style" panose="02050604050505020204" pitchFamily="18" charset="0"/>
              </a:rPr>
              <a:t>Консультационная поддержка субъектов </a:t>
            </a:r>
            <a:r>
              <a:rPr lang="ru-RU" sz="3000" b="1" dirty="0" smtClean="0">
                <a:latin typeface="Bookman Old Style" panose="02050604050505020204" pitchFamily="18" charset="0"/>
              </a:rPr>
              <a:t>МСП»</a:t>
            </a:r>
            <a:endParaRPr lang="ru-RU" sz="3000" b="1" dirty="0">
              <a:latin typeface="Bookman Old Style" panose="020506040505050202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30" y="87673"/>
            <a:ext cx="417689" cy="612375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74019" y="3702873"/>
            <a:ext cx="11395595" cy="8373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000" b="1" dirty="0" smtClean="0">
                <a:latin typeface="Bookman Old Style" panose="02050604050505020204" pitchFamily="18" charset="0"/>
              </a:rPr>
              <a:t>Мероприятие «</a:t>
            </a:r>
            <a:r>
              <a:rPr lang="ru-RU" sz="3000" b="1" dirty="0">
                <a:latin typeface="Bookman Old Style" panose="02050604050505020204" pitchFamily="18" charset="0"/>
              </a:rPr>
              <a:t>Предоставление финансовой помощи в виде займов субъектам </a:t>
            </a:r>
            <a:r>
              <a:rPr lang="ru-RU" sz="3000" b="1" dirty="0" smtClean="0">
                <a:latin typeface="Bookman Old Style" panose="02050604050505020204" pitchFamily="18" charset="0"/>
              </a:rPr>
              <a:t>МСП»</a:t>
            </a:r>
            <a:endParaRPr lang="ru-RU" sz="3000" b="1" dirty="0">
              <a:latin typeface="Bookman Old Style" panose="02050604050505020204" pitchFamily="18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4083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avatars.mds.yandex.net/i?id=3301830d3177a6a7f78114cafc1bb02f9677616d-7855968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0092" y="2883877"/>
            <a:ext cx="1781908" cy="2602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09322"/>
            <a:ext cx="12006716" cy="3988046"/>
          </a:xfrm>
        </p:spPr>
        <p:txBody>
          <a:bodyPr>
            <a:noAutofit/>
          </a:bodyPr>
          <a:lstStyle/>
          <a:p>
            <a:pPr marL="0" indent="0">
              <a:spcBef>
                <a:spcPts val="500"/>
              </a:spcBef>
              <a:buNone/>
            </a:pPr>
            <a:r>
              <a:rPr lang="ru-RU" sz="2900" dirty="0" smtClean="0">
                <a:latin typeface="Bookman Old Style" panose="02050604050505020204" pitchFamily="18" charset="0"/>
              </a:rPr>
              <a:t>В 2022 году:</a:t>
            </a:r>
          </a:p>
          <a:p>
            <a:pPr>
              <a:spcBef>
                <a:spcPts val="500"/>
              </a:spcBef>
              <a:buFont typeface="Wingdings" panose="05000000000000000000" pitchFamily="2" charset="2"/>
              <a:buChar char="ü"/>
            </a:pPr>
            <a:r>
              <a:rPr lang="ru-RU" sz="2900" dirty="0" smtClean="0">
                <a:latin typeface="Bookman Old Style" panose="02050604050505020204" pitchFamily="18" charset="0"/>
              </a:rPr>
              <a:t>осуществлялось </a:t>
            </a:r>
            <a:r>
              <a:rPr lang="ru-RU" sz="2900" dirty="0">
                <a:latin typeface="Bookman Old Style" panose="02050604050505020204" pitchFamily="18" charset="0"/>
              </a:rPr>
              <a:t>сопровождение интернет-портала об инвестиционной деятельности в Пермском муниципальном округе;</a:t>
            </a:r>
          </a:p>
          <a:p>
            <a:pPr>
              <a:spcBef>
                <a:spcPts val="500"/>
              </a:spcBef>
              <a:buFont typeface="Wingdings" panose="05000000000000000000" pitchFamily="2" charset="2"/>
              <a:buChar char="ü"/>
            </a:pPr>
            <a:r>
              <a:rPr lang="ru-RU" sz="2900" dirty="0" smtClean="0">
                <a:latin typeface="Bookman Old Style" panose="02050604050505020204" pitchFamily="18" charset="0"/>
              </a:rPr>
              <a:t>осуществлялось </a:t>
            </a:r>
            <a:r>
              <a:rPr lang="ru-RU" sz="2900" dirty="0">
                <a:latin typeface="Bookman Old Style" panose="02050604050505020204" pitchFamily="18" charset="0"/>
              </a:rPr>
              <a:t>сопровождение 5 инвестиционных проектов по принципу «одного окна»; </a:t>
            </a:r>
          </a:p>
          <a:p>
            <a:pPr>
              <a:spcBef>
                <a:spcPts val="500"/>
              </a:spcBef>
              <a:buFont typeface="Wingdings" panose="05000000000000000000" pitchFamily="2" charset="2"/>
              <a:buChar char="ü"/>
            </a:pPr>
            <a:r>
              <a:rPr lang="ru-RU" sz="2900" dirty="0" smtClean="0">
                <a:latin typeface="Bookman Old Style" panose="02050604050505020204" pitchFamily="18" charset="0"/>
              </a:rPr>
              <a:t>осуществлялось </a:t>
            </a:r>
            <a:r>
              <a:rPr lang="ru-RU" sz="2900" dirty="0">
                <a:latin typeface="Bookman Old Style" panose="02050604050505020204" pitchFamily="18" charset="0"/>
              </a:rPr>
              <a:t>функционирование инвестиционного уполномоченного Пермского муниципального района на постоянной </a:t>
            </a:r>
            <a:r>
              <a:rPr lang="ru-RU" sz="2900" dirty="0" smtClean="0">
                <a:latin typeface="Bookman Old Style" panose="02050604050505020204" pitchFamily="18" charset="0"/>
              </a:rPr>
              <a:t>основе; </a:t>
            </a:r>
            <a:endParaRPr lang="ru-RU" sz="2900" dirty="0">
              <a:latin typeface="Bookman Old Style" panose="02050604050505020204" pitchFamily="18" charset="0"/>
            </a:endParaRPr>
          </a:p>
          <a:p>
            <a:pPr>
              <a:spcBef>
                <a:spcPts val="500"/>
              </a:spcBef>
              <a:buFont typeface="Wingdings" panose="05000000000000000000" pitchFamily="2" charset="2"/>
              <a:buChar char="ü"/>
            </a:pPr>
            <a:r>
              <a:rPr lang="ru-RU" sz="2900" dirty="0" smtClean="0">
                <a:latin typeface="Bookman Old Style" panose="02050604050505020204" pitchFamily="18" charset="0"/>
              </a:rPr>
              <a:t>осуществлялась </a:t>
            </a:r>
            <a:r>
              <a:rPr lang="ru-RU" sz="2900" dirty="0">
                <a:latin typeface="Bookman Old Style" panose="02050604050505020204" pitchFamily="18" charset="0"/>
              </a:rPr>
              <a:t>процедура оценки регулирующего воздействия на сайте по оценке регулирующего воздействия </a:t>
            </a:r>
            <a:r>
              <a:rPr lang="ru-RU" sz="2900" dirty="0" smtClean="0">
                <a:latin typeface="Bookman Old Style" panose="02050604050505020204" pitchFamily="18" charset="0"/>
              </a:rPr>
              <a:t>по адресу: http</a:t>
            </a:r>
            <a:r>
              <a:rPr lang="ru-RU" sz="2900" dirty="0">
                <a:latin typeface="Bookman Old Style" panose="02050604050505020204" pitchFamily="18" charset="0"/>
              </a:rPr>
              <a:t>://centr.aiteh.ru/pages/view/index в отношении </a:t>
            </a:r>
            <a:r>
              <a:rPr lang="ru-RU" sz="2900" dirty="0" smtClean="0">
                <a:latin typeface="Bookman Old Style" panose="02050604050505020204" pitchFamily="18" charset="0"/>
              </a:rPr>
              <a:t>11 </a:t>
            </a:r>
            <a:r>
              <a:rPr lang="ru-RU" sz="2900" dirty="0">
                <a:latin typeface="Bookman Old Style" panose="02050604050505020204" pitchFamily="18" charset="0"/>
              </a:rPr>
              <a:t>проектов нормативных правовых актов.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4019" y="129841"/>
            <a:ext cx="11395595" cy="837313"/>
          </a:xfrm>
        </p:spPr>
        <p:txBody>
          <a:bodyPr>
            <a:noAutofit/>
          </a:bodyPr>
          <a:lstStyle/>
          <a:p>
            <a:pPr algn="ctr"/>
            <a:r>
              <a:rPr lang="ru-RU" sz="2500" b="1" dirty="0">
                <a:latin typeface="Bookman Old Style" panose="02050604050505020204" pitchFamily="18" charset="0"/>
              </a:rPr>
              <a:t>М</a:t>
            </a:r>
            <a:r>
              <a:rPr lang="ru-RU" sz="2500" b="1" dirty="0" smtClean="0">
                <a:latin typeface="Bookman Old Style" panose="02050604050505020204" pitchFamily="18" charset="0"/>
              </a:rPr>
              <a:t>ероприятие </a:t>
            </a:r>
            <a:r>
              <a:rPr lang="ru-RU" sz="3000" b="1" dirty="0" smtClean="0">
                <a:latin typeface="Bookman Old Style" panose="02050604050505020204" pitchFamily="18" charset="0"/>
              </a:rPr>
              <a:t>«</a:t>
            </a:r>
            <a:r>
              <a:rPr lang="ru-RU" sz="2500" b="1" dirty="0">
                <a:latin typeface="Bookman Old Style" panose="02050604050505020204" pitchFamily="18" charset="0"/>
              </a:rPr>
              <a:t>Создание условий для привлечения инвестиций в экономику района субъектами </a:t>
            </a:r>
            <a:r>
              <a:rPr lang="ru-RU" sz="2500" b="1" dirty="0" smtClean="0">
                <a:latin typeface="Bookman Old Style" panose="02050604050505020204" pitchFamily="18" charset="0"/>
              </a:rPr>
              <a:t>МСП</a:t>
            </a:r>
            <a:r>
              <a:rPr lang="ru-RU" sz="3000" b="1" dirty="0" smtClean="0">
                <a:latin typeface="Bookman Old Style" panose="02050604050505020204" pitchFamily="18" charset="0"/>
              </a:rPr>
              <a:t>»</a:t>
            </a:r>
            <a:endParaRPr lang="ru-RU" sz="3000" b="1" dirty="0">
              <a:latin typeface="Bookman Old Style" panose="020506040505050202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30" y="87673"/>
            <a:ext cx="417689" cy="612375"/>
          </a:xfrm>
          <a:prstGeom prst="rect">
            <a:avLst/>
          </a:prstGeom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276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1386679" y="6803859"/>
            <a:ext cx="29860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endParaRPr lang="ru-RU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34" name="Picture 2" descr="https://gooliads.com/wp-content/uploads/2021/01/REAL-ESTATE-AGENTS-PROPERTY-VERIFI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5462" y="3153508"/>
            <a:ext cx="3956538" cy="3704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09322"/>
            <a:ext cx="12006716" cy="472326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3500" dirty="0">
                <a:latin typeface="Bookman Old Style" panose="02050604050505020204" pitchFamily="18" charset="0"/>
              </a:rPr>
              <a:t>П</a:t>
            </a:r>
            <a:r>
              <a:rPr lang="ru-RU" sz="3500" dirty="0" smtClean="0">
                <a:latin typeface="Bookman Old Style" panose="02050604050505020204" pitchFamily="18" charset="0"/>
              </a:rPr>
              <a:t>еречень </a:t>
            </a:r>
            <a:r>
              <a:rPr lang="ru-RU" sz="3500" dirty="0">
                <a:latin typeface="Bookman Old Style" panose="02050604050505020204" pitchFamily="18" charset="0"/>
              </a:rPr>
              <a:t>муниципального имущества, свободного от прав третьих лиц (за исключением прав хозяйственного ведения, права оперативного управления, а также имущественных прав субъектов </a:t>
            </a:r>
            <a:r>
              <a:rPr lang="ru-RU" sz="3500" dirty="0" smtClean="0">
                <a:latin typeface="Bookman Old Style" panose="02050604050505020204" pitchFamily="18" charset="0"/>
              </a:rPr>
              <a:t>МСП) </a:t>
            </a:r>
            <a:r>
              <a:rPr lang="ru-RU" sz="3500" dirty="0">
                <a:latin typeface="Bookman Old Style" panose="02050604050505020204" pitchFamily="18" charset="0"/>
              </a:rPr>
              <a:t>утверждался дважды. В перечень дополнительно включены 6 объектов</a:t>
            </a:r>
            <a:r>
              <a:rPr lang="ru-RU" sz="3500" dirty="0" smtClean="0">
                <a:latin typeface="Bookman Old Style" panose="02050604050505020204" pitchFamily="18" charset="0"/>
              </a:rPr>
              <a:t>;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ru-RU" sz="3500" dirty="0">
              <a:latin typeface="Bookman Old Style" panose="02050604050505020204" pitchFamily="18" charset="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3500" dirty="0" smtClean="0">
                <a:latin typeface="Bookman Old Style" panose="02050604050505020204" pitchFamily="18" charset="0"/>
              </a:rPr>
              <a:t>осуществлялось </a:t>
            </a:r>
            <a:r>
              <a:rPr lang="ru-RU" sz="3500" dirty="0">
                <a:latin typeface="Bookman Old Style" panose="02050604050505020204" pitchFamily="18" charset="0"/>
              </a:rPr>
              <a:t>сопровождение раздела </a:t>
            </a:r>
            <a:endParaRPr lang="ru-RU" sz="3500" dirty="0" smtClean="0">
              <a:latin typeface="Bookman Old Style" panose="020506040505050202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3500" dirty="0" smtClean="0">
                <a:latin typeface="Bookman Old Style" panose="02050604050505020204" pitchFamily="18" charset="0"/>
              </a:rPr>
              <a:t>«</a:t>
            </a:r>
            <a:r>
              <a:rPr lang="ru-RU" sz="3500" dirty="0">
                <a:latin typeface="Bookman Old Style" panose="02050604050505020204" pitchFamily="18" charset="0"/>
              </a:rPr>
              <a:t>Имущественная поддержка субъектов МСП» </a:t>
            </a:r>
            <a:endParaRPr lang="ru-RU" sz="3500" dirty="0" smtClean="0">
              <a:latin typeface="Bookman Old Style" panose="020506040505050202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3500" dirty="0" smtClean="0">
                <a:latin typeface="Bookman Old Style" panose="02050604050505020204" pitchFamily="18" charset="0"/>
              </a:rPr>
              <a:t>на </a:t>
            </a:r>
            <a:r>
              <a:rPr lang="ru-RU" sz="3500" dirty="0">
                <a:latin typeface="Bookman Old Style" panose="02050604050505020204" pitchFamily="18" charset="0"/>
              </a:rPr>
              <a:t>официальном сайте.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4019" y="129841"/>
            <a:ext cx="11395595" cy="837313"/>
          </a:xfrm>
        </p:spPr>
        <p:txBody>
          <a:bodyPr>
            <a:noAutofit/>
          </a:bodyPr>
          <a:lstStyle/>
          <a:p>
            <a:pPr algn="ctr"/>
            <a:r>
              <a:rPr lang="ru-RU" sz="3000" b="1" dirty="0">
                <a:latin typeface="Bookman Old Style" panose="02050604050505020204" pitchFamily="18" charset="0"/>
              </a:rPr>
              <a:t>М</a:t>
            </a:r>
            <a:r>
              <a:rPr lang="ru-RU" sz="3000" b="1" dirty="0" smtClean="0">
                <a:latin typeface="Bookman Old Style" panose="02050604050505020204" pitchFamily="18" charset="0"/>
              </a:rPr>
              <a:t>ероприятие «</a:t>
            </a:r>
            <a:r>
              <a:rPr lang="ru-RU" sz="3000" b="1" dirty="0">
                <a:latin typeface="Bookman Old Style" panose="02050604050505020204" pitchFamily="18" charset="0"/>
              </a:rPr>
              <a:t>Имущественная поддержка субъектов </a:t>
            </a:r>
            <a:r>
              <a:rPr lang="ru-RU" sz="3000" b="1" dirty="0" smtClean="0">
                <a:latin typeface="Bookman Old Style" panose="02050604050505020204" pitchFamily="18" charset="0"/>
              </a:rPr>
              <a:t>МСП»</a:t>
            </a:r>
            <a:endParaRPr lang="ru-RU" sz="3000" b="1" dirty="0">
              <a:latin typeface="Bookman Old Style" panose="020506040505050202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30" y="87673"/>
            <a:ext cx="417689" cy="612375"/>
          </a:xfrm>
          <a:prstGeom prst="rect">
            <a:avLst/>
          </a:prstGeom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9740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4911" y="5715106"/>
            <a:ext cx="6207368" cy="1142894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4460" y="1354015"/>
            <a:ext cx="11588260" cy="16002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000" dirty="0" smtClean="0">
                <a:latin typeface="Bookman Old Style" panose="02050604050505020204" pitchFamily="18" charset="0"/>
              </a:rPr>
              <a:t>Осуществлялось проведение </a:t>
            </a:r>
            <a:r>
              <a:rPr lang="ru-RU" sz="3000" dirty="0">
                <a:latin typeface="Bookman Old Style" panose="02050604050505020204" pitchFamily="18" charset="0"/>
              </a:rPr>
              <a:t>мониторинга, </a:t>
            </a:r>
            <a:r>
              <a:rPr lang="ru-RU" sz="3000" dirty="0" smtClean="0">
                <a:latin typeface="Bookman Old Style" panose="02050604050505020204" pitchFamily="18" charset="0"/>
              </a:rPr>
              <a:t>экономического </a:t>
            </a:r>
            <a:r>
              <a:rPr lang="ru-RU" sz="3000" dirty="0">
                <a:latin typeface="Bookman Old Style" panose="02050604050505020204" pitchFamily="18" charset="0"/>
              </a:rPr>
              <a:t>анализа и прогнозирования сферы </a:t>
            </a:r>
            <a:r>
              <a:rPr lang="ru-RU" sz="3000" dirty="0" smtClean="0">
                <a:latin typeface="Bookman Old Style" panose="02050604050505020204" pitchFamily="18" charset="0"/>
              </a:rPr>
              <a:t>МСП Пермского муниципального района.</a:t>
            </a:r>
            <a:endParaRPr lang="ru-RU" sz="3000" dirty="0">
              <a:latin typeface="Bookman Old Style" panose="020506040505050202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4019" y="398691"/>
            <a:ext cx="11395595" cy="955324"/>
          </a:xfrm>
        </p:spPr>
        <p:txBody>
          <a:bodyPr>
            <a:noAutofit/>
          </a:bodyPr>
          <a:lstStyle/>
          <a:p>
            <a:pPr algn="ctr"/>
            <a:r>
              <a:rPr lang="ru-RU" sz="3000" b="1" dirty="0">
                <a:latin typeface="Bookman Old Style" panose="02050604050505020204" pitchFamily="18" charset="0"/>
              </a:rPr>
              <a:t>М</a:t>
            </a:r>
            <a:r>
              <a:rPr lang="ru-RU" sz="3000" b="1" dirty="0" smtClean="0">
                <a:latin typeface="Bookman Old Style" panose="02050604050505020204" pitchFamily="18" charset="0"/>
              </a:rPr>
              <a:t>ероприятие «</a:t>
            </a:r>
            <a:r>
              <a:rPr lang="ru-RU" sz="3000" b="1" dirty="0">
                <a:latin typeface="Bookman Old Style" panose="02050604050505020204" pitchFamily="18" charset="0"/>
              </a:rPr>
              <a:t>Проведение мониторинга, экономического анализа и прогнозирования сферы </a:t>
            </a:r>
            <a:r>
              <a:rPr lang="ru-RU" sz="3000" b="1" dirty="0" smtClean="0">
                <a:latin typeface="Bookman Old Style" panose="02050604050505020204" pitchFamily="18" charset="0"/>
              </a:rPr>
              <a:t>МСП»</a:t>
            </a:r>
            <a:endParaRPr lang="ru-RU" sz="3000" b="1" dirty="0">
              <a:latin typeface="Bookman Old Style" panose="020506040505050202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30" y="87673"/>
            <a:ext cx="417689" cy="612375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74019" y="2681224"/>
            <a:ext cx="11395595" cy="9553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000" b="1" dirty="0" smtClean="0">
                <a:latin typeface="Bookman Old Style" panose="02050604050505020204" pitchFamily="18" charset="0"/>
              </a:rPr>
              <a:t>Мероприятие «</a:t>
            </a:r>
            <a:r>
              <a:rPr lang="ru-RU" sz="3000" b="1" dirty="0">
                <a:latin typeface="Bookman Old Style" panose="02050604050505020204" pitchFamily="18" charset="0"/>
              </a:rPr>
              <a:t>Ведение реестра </a:t>
            </a:r>
            <a:r>
              <a:rPr lang="ru-RU" sz="3000" b="1" dirty="0" smtClean="0">
                <a:latin typeface="Bookman Old Style" panose="02050604050505020204" pitchFamily="18" charset="0"/>
              </a:rPr>
              <a:t>субъектов МСП, </a:t>
            </a:r>
            <a:r>
              <a:rPr lang="ru-RU" sz="3000" b="1" dirty="0">
                <a:latin typeface="Bookman Old Style" panose="02050604050505020204" pitchFamily="18" charset="0"/>
              </a:rPr>
              <a:t>в том числе получивших поддержку</a:t>
            </a:r>
            <a:r>
              <a:rPr lang="ru-RU" sz="3000" b="1" dirty="0" smtClean="0">
                <a:latin typeface="Bookman Old Style" panose="02050604050505020204" pitchFamily="18" charset="0"/>
              </a:rPr>
              <a:t>»</a:t>
            </a:r>
            <a:endParaRPr lang="ru-RU" sz="3000" b="1" dirty="0">
              <a:latin typeface="Bookman Old Style" panose="02050604050505020204" pitchFamily="18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474019" y="3608182"/>
            <a:ext cx="11588260" cy="1600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000" dirty="0" smtClean="0">
                <a:latin typeface="Bookman Old Style" panose="02050604050505020204" pitchFamily="18" charset="0"/>
              </a:rPr>
              <a:t>Осуществлялось на постоянной основе посредством внесения в установленные сроки сведений в Единый реестр субъектов МСП – получателей поддержки на сайте ФНС России по адресу: </a:t>
            </a:r>
            <a:r>
              <a:rPr lang="en-US" sz="3000" dirty="0" smtClean="0">
                <a:latin typeface="Bookman Old Style" panose="02050604050505020204" pitchFamily="18" charset="0"/>
              </a:rPr>
              <a:t>https</a:t>
            </a:r>
            <a:r>
              <a:rPr lang="en-US" sz="3000" dirty="0">
                <a:latin typeface="Bookman Old Style" panose="02050604050505020204" pitchFamily="18" charset="0"/>
              </a:rPr>
              <a:t>://rmsp-pp.nalog.ru/index.html</a:t>
            </a:r>
            <a:r>
              <a:rPr lang="ru-RU" sz="3000" dirty="0" smtClean="0">
                <a:latin typeface="Bookman Old Style" panose="02050604050505020204" pitchFamily="18" charset="0"/>
              </a:rPr>
              <a:t> .   </a:t>
            </a:r>
            <a:endParaRPr lang="ru-RU" sz="3000" dirty="0">
              <a:latin typeface="Bookman Old Style" panose="02050604050505020204" pitchFamily="18" charset="0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038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1354" y="1009322"/>
            <a:ext cx="11588260" cy="286263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dirty="0" smtClean="0">
                <a:latin typeface="Bookman Old Style" panose="02050604050505020204" pitchFamily="18" charset="0"/>
              </a:rPr>
              <a:t>Осуществлялось формирование </a:t>
            </a:r>
            <a:r>
              <a:rPr lang="ru-RU" dirty="0">
                <a:latin typeface="Bookman Old Style" panose="02050604050505020204" pitchFamily="18" charset="0"/>
              </a:rPr>
              <a:t>схем границ прилегающих </a:t>
            </a:r>
            <a:r>
              <a:rPr lang="ru-RU" dirty="0" smtClean="0">
                <a:latin typeface="Bookman Old Style" panose="02050604050505020204" pitchFamily="18" charset="0"/>
              </a:rPr>
              <a:t>территорий, на которых не допускается продажа алкогольной продукции, в связи с разработкой проекта нормативного правового акта, в котором изменилось  минимальное </a:t>
            </a:r>
            <a:r>
              <a:rPr lang="ru-RU" dirty="0">
                <a:latin typeface="Bookman Old Style" panose="02050604050505020204" pitchFamily="18" charset="0"/>
              </a:rPr>
              <a:t>значение расстояния от входа для посетителей </a:t>
            </a:r>
            <a:r>
              <a:rPr lang="ru-RU" dirty="0" smtClean="0">
                <a:latin typeface="Bookman Old Style" panose="02050604050505020204" pitchFamily="18" charset="0"/>
              </a:rPr>
              <a:t>медицинских </a:t>
            </a:r>
            <a:r>
              <a:rPr lang="ru-RU" dirty="0">
                <a:latin typeface="Bookman Old Style" panose="02050604050505020204" pitchFamily="18" charset="0"/>
              </a:rPr>
              <a:t>зданий до границ прилегающих к ним территорий - 25 метров, </a:t>
            </a:r>
            <a:r>
              <a:rPr lang="ru-RU" dirty="0" smtClean="0">
                <a:latin typeface="Bookman Old Style" panose="02050604050505020204" pitchFamily="18" charset="0"/>
              </a:rPr>
              <a:t>исключены из схем 8 объектов и включены </a:t>
            </a:r>
            <a:r>
              <a:rPr lang="ru-RU" dirty="0">
                <a:latin typeface="Bookman Old Style" panose="02050604050505020204" pitchFamily="18" charset="0"/>
              </a:rPr>
              <a:t>в </a:t>
            </a:r>
            <a:r>
              <a:rPr lang="ru-RU" dirty="0" smtClean="0">
                <a:latin typeface="Bookman Old Style" panose="02050604050505020204" pitchFamily="18" charset="0"/>
              </a:rPr>
              <a:t>схемы </a:t>
            </a:r>
            <a:r>
              <a:rPr lang="ru-RU" dirty="0">
                <a:latin typeface="Bookman Old Style" panose="02050604050505020204" pitchFamily="18" charset="0"/>
              </a:rPr>
              <a:t>дополнительно 34 </a:t>
            </a:r>
            <a:r>
              <a:rPr lang="ru-RU" dirty="0" smtClean="0">
                <a:latin typeface="Bookman Old Style" panose="02050604050505020204" pitchFamily="18" charset="0"/>
              </a:rPr>
              <a:t>объекта.</a:t>
            </a:r>
            <a:endParaRPr lang="ru-RU" dirty="0">
              <a:latin typeface="Bookman Old Style" panose="02050604050505020204" pitchFamily="18" charset="0"/>
            </a:endParaRPr>
          </a:p>
          <a:p>
            <a:pPr algn="just"/>
            <a:endParaRPr lang="ru-RU" dirty="0">
              <a:latin typeface="Bookman Old Style" panose="020506040505050202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4019" y="129841"/>
            <a:ext cx="11395595" cy="837313"/>
          </a:xfrm>
        </p:spPr>
        <p:txBody>
          <a:bodyPr>
            <a:noAutofit/>
          </a:bodyPr>
          <a:lstStyle/>
          <a:p>
            <a:pPr algn="ctr"/>
            <a:r>
              <a:rPr lang="ru-RU" sz="2500" b="1" dirty="0">
                <a:latin typeface="Bookman Old Style" panose="02050604050505020204" pitchFamily="18" charset="0"/>
              </a:rPr>
              <a:t>М</a:t>
            </a:r>
            <a:r>
              <a:rPr lang="ru-RU" sz="2500" b="1" dirty="0" smtClean="0">
                <a:latin typeface="Bookman Old Style" panose="02050604050505020204" pitchFamily="18" charset="0"/>
              </a:rPr>
              <a:t>ероприятие </a:t>
            </a:r>
            <a:r>
              <a:rPr lang="ru-RU" sz="3000" b="1" dirty="0" smtClean="0">
                <a:latin typeface="Bookman Old Style" panose="02050604050505020204" pitchFamily="18" charset="0"/>
              </a:rPr>
              <a:t>«</a:t>
            </a:r>
            <a:r>
              <a:rPr lang="ru-RU" sz="3000" b="1" dirty="0">
                <a:latin typeface="Bookman Old Style" panose="02050604050505020204" pitchFamily="18" charset="0"/>
              </a:rPr>
              <a:t>Формирование схем границ прилегающих территорий</a:t>
            </a:r>
            <a:r>
              <a:rPr lang="ru-RU" sz="3000" b="1" dirty="0" smtClean="0">
                <a:latin typeface="Bookman Old Style" panose="02050604050505020204" pitchFamily="18" charset="0"/>
              </a:rPr>
              <a:t>»</a:t>
            </a:r>
            <a:endParaRPr lang="ru-RU" sz="3000" b="1" dirty="0">
              <a:latin typeface="Bookman Old Style" panose="020506040505050202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30" y="87673"/>
            <a:ext cx="417689" cy="612375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65174" y="4181226"/>
            <a:ext cx="11395595" cy="8373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500" b="1" dirty="0" smtClean="0">
                <a:latin typeface="Bookman Old Style" panose="02050604050505020204" pitchFamily="18" charset="0"/>
              </a:rPr>
              <a:t>Мероприятие </a:t>
            </a:r>
            <a:r>
              <a:rPr lang="ru-RU" sz="3000" b="1" dirty="0" smtClean="0">
                <a:latin typeface="Bookman Old Style" panose="02050604050505020204" pitchFamily="18" charset="0"/>
              </a:rPr>
              <a:t>«</a:t>
            </a:r>
            <a:r>
              <a:rPr lang="ru-RU" sz="3000" b="1" dirty="0">
                <a:latin typeface="Bookman Old Style" panose="02050604050505020204" pitchFamily="18" charset="0"/>
              </a:rPr>
              <a:t>Проведение инвентаризации нестационарных торговых объектов</a:t>
            </a:r>
            <a:r>
              <a:rPr lang="ru-RU" sz="3000" b="1" dirty="0" smtClean="0">
                <a:latin typeface="Bookman Old Style" panose="02050604050505020204" pitchFamily="18" charset="0"/>
              </a:rPr>
              <a:t>»</a:t>
            </a:r>
            <a:endParaRPr lang="ru-RU" sz="3000" b="1" dirty="0">
              <a:latin typeface="Bookman Old Style" panose="02050604050505020204" pitchFamily="18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265175" y="5387490"/>
            <a:ext cx="11604440" cy="13119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000" dirty="0" smtClean="0">
                <a:latin typeface="Bookman Old Style" panose="02050604050505020204" pitchFamily="18" charset="0"/>
              </a:rPr>
              <a:t>С 04.05 по 03.06.2022 проведена инвентаризация в отношении </a:t>
            </a:r>
            <a:r>
              <a:rPr lang="ru-RU" sz="3000" u="sng" dirty="0" smtClean="0">
                <a:latin typeface="Bookman Old Style" panose="02050604050505020204" pitchFamily="18" charset="0"/>
              </a:rPr>
              <a:t>257</a:t>
            </a:r>
            <a:r>
              <a:rPr lang="ru-RU" sz="3000" dirty="0" smtClean="0">
                <a:latin typeface="Bookman Old Style" panose="02050604050505020204" pitchFamily="18" charset="0"/>
              </a:rPr>
              <a:t> нестационарных торговых объектов. </a:t>
            </a:r>
            <a:endParaRPr lang="ru-RU" sz="3000" dirty="0">
              <a:latin typeface="Bookman Old Style" panose="02050604050505020204" pitchFamily="18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332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330" y="1765523"/>
            <a:ext cx="11909616" cy="392810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500" dirty="0" smtClean="0">
                <a:latin typeface="Bookman Old Style" panose="02050604050505020204" pitchFamily="18" charset="0"/>
              </a:rPr>
              <a:t>В 2022 г. проведено 4 заседания координационного совета. На заседаниях рассмотрены следующие </a:t>
            </a:r>
            <a:r>
              <a:rPr lang="ru-RU" sz="2500" b="1" u="sng" dirty="0" smtClean="0">
                <a:latin typeface="Bookman Old Style" panose="02050604050505020204" pitchFamily="18" charset="0"/>
              </a:rPr>
              <a:t>вопросы: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500" dirty="0" smtClean="0">
                <a:latin typeface="Bookman Old Style" panose="02050604050505020204" pitchFamily="18" charset="0"/>
              </a:rPr>
              <a:t>О мерах поддержки субъектов МСП в условиях неопределенности экономики.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500" dirty="0" smtClean="0">
                <a:latin typeface="Bookman Old Style" panose="02050604050505020204" pitchFamily="18" charset="0"/>
              </a:rPr>
              <a:t>О </a:t>
            </a:r>
            <a:r>
              <a:rPr lang="ru-RU" sz="2500" dirty="0" err="1" smtClean="0">
                <a:latin typeface="Bookman Old Style" panose="02050604050505020204" pitchFamily="18" charset="0"/>
              </a:rPr>
              <a:t>микрофинансовой</a:t>
            </a:r>
            <a:r>
              <a:rPr lang="ru-RU" sz="2500" dirty="0" smtClean="0">
                <a:latin typeface="Bookman Old Style" panose="02050604050505020204" pitchFamily="18" charset="0"/>
              </a:rPr>
              <a:t> поддержке субъектов МСП. О социальном контракте.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500" dirty="0" smtClean="0">
                <a:latin typeface="Bookman Old Style" panose="02050604050505020204" pitchFamily="18" charset="0"/>
              </a:rPr>
              <a:t> О выдаче разрешений на строительство. Разбор типовых ошибок. Вопросы на ответы.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500" dirty="0" smtClean="0">
                <a:latin typeface="Bookman Old Style" panose="02050604050505020204" pitchFamily="18" charset="0"/>
              </a:rPr>
              <a:t>О постановке на кадастровый учет земельных участков. Разбор типовых ошибок. Вопросы на ответы.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500" dirty="0" smtClean="0">
                <a:latin typeface="Bookman Old Style" panose="02050604050505020204" pitchFamily="18" charset="0"/>
              </a:rPr>
              <a:t> Об обсуждении формата проведения мероприятий в рамках «Дни предпринимательства Пермского муниципального района».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0351" y="-186331"/>
            <a:ext cx="11395595" cy="1740812"/>
          </a:xfrm>
        </p:spPr>
        <p:txBody>
          <a:bodyPr>
            <a:noAutofit/>
          </a:bodyPr>
          <a:lstStyle/>
          <a:p>
            <a:pPr algn="ctr"/>
            <a:r>
              <a:rPr lang="ru-RU" sz="3000" b="1" dirty="0" smtClean="0">
                <a:latin typeface="Bookman Old Style" panose="02050604050505020204" pitchFamily="18" charset="0"/>
              </a:rPr>
              <a:t>Деятельность </a:t>
            </a:r>
            <a:r>
              <a:rPr lang="ru-RU" sz="3000" b="1" dirty="0">
                <a:latin typeface="Bookman Old Style" panose="02050604050505020204" pitchFamily="18" charset="0"/>
              </a:rPr>
              <a:t>координационного совета по развитию </a:t>
            </a:r>
            <a:r>
              <a:rPr lang="ru-RU" sz="3000" b="1" dirty="0" smtClean="0">
                <a:latin typeface="Bookman Old Style" panose="02050604050505020204" pitchFamily="18" charset="0"/>
              </a:rPr>
              <a:t>МСП в </a:t>
            </a:r>
            <a:r>
              <a:rPr lang="ru-RU" sz="3000" b="1" dirty="0">
                <a:latin typeface="Bookman Old Style" panose="02050604050505020204" pitchFamily="18" charset="0"/>
              </a:rPr>
              <a:t>Пермском муниципальном районе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30" y="87673"/>
            <a:ext cx="417689" cy="612375"/>
          </a:xfrm>
          <a:prstGeom prst="rect">
            <a:avLst/>
          </a:prstGeom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047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839755"/>
            <a:ext cx="11905861" cy="6018245"/>
          </a:xfrm>
        </p:spPr>
        <p:txBody>
          <a:bodyPr>
            <a:normAutofit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b="1" dirty="0">
              <a:latin typeface="Bookman Old Style" panose="020506040505050202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943" y="164865"/>
            <a:ext cx="417689" cy="612375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889165" y="266068"/>
            <a:ext cx="11098619" cy="6117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800" b="1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1364566" y="6070451"/>
            <a:ext cx="3130062" cy="140727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400" u="none" kern="1200" dirty="0">
              <a:solidFill>
                <a:schemeClr val="tx1"/>
              </a:solidFill>
            </a:endParaRPr>
          </a:p>
        </p:txBody>
      </p:sp>
      <p:sp>
        <p:nvSpPr>
          <p:cNvPr id="27" name="Блок-схема: процесс 26"/>
          <p:cNvSpPr/>
          <p:nvPr/>
        </p:nvSpPr>
        <p:spPr>
          <a:xfrm>
            <a:off x="3988990" y="266068"/>
            <a:ext cx="7919361" cy="2294680"/>
          </a:xfrm>
          <a:prstGeom prst="flowChartProcess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b="1" dirty="0"/>
              <a:t>«дорожную карту» по реализации национального проекта «Малое и </a:t>
            </a:r>
            <a:r>
              <a:rPr lang="ru-RU" sz="2400" b="1" dirty="0" err="1" smtClean="0">
                <a:latin typeface="Bookman Old Style" panose="02050604050505020204" pitchFamily="18" charset="0"/>
              </a:rPr>
              <a:t>сре</a:t>
            </a:r>
            <a:endParaRPr lang="ru-RU" sz="2400" b="1" dirty="0" smtClean="0">
              <a:latin typeface="Bookman Old Style" panose="02050604050505020204" pitchFamily="18" charset="0"/>
            </a:endParaRPr>
          </a:p>
          <a:p>
            <a:pPr algn="ctr">
              <a:defRPr/>
            </a:pPr>
            <a:endParaRPr lang="ru-RU" sz="2400" b="1" dirty="0">
              <a:solidFill>
                <a:schemeClr val="tx1"/>
              </a:solidFill>
              <a:latin typeface="Bookman Old Style" panose="02050604050505020204" pitchFamily="18" charset="0"/>
            </a:endParaRPr>
          </a:p>
          <a:p>
            <a:pPr algn="ctr">
              <a:defRPr/>
            </a:pPr>
            <a:endParaRPr lang="ru-RU" sz="2400" dirty="0" smtClean="0">
              <a:solidFill>
                <a:schemeClr val="tx1"/>
              </a:solidFill>
              <a:latin typeface="Bookman Old Style" panose="02050604050505020204" pitchFamily="18" charset="0"/>
            </a:endParaRPr>
          </a:p>
          <a:p>
            <a:pPr algn="ctr">
              <a:defRPr/>
            </a:pPr>
            <a:r>
              <a:rPr lang="ru-RU" sz="28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Управление </a:t>
            </a:r>
            <a:r>
              <a:rPr lang="ru-RU" sz="2800" dirty="0">
                <a:solidFill>
                  <a:schemeClr val="tx1"/>
                </a:solidFill>
                <a:latin typeface="Bookman Old Style" panose="02050604050505020204" pitchFamily="18" charset="0"/>
              </a:rPr>
              <a:t>по развитию агропромышленного комплекса и предпринимательства администрации Пермского муниципального района (далее – Управление)</a:t>
            </a:r>
          </a:p>
          <a:p>
            <a:pPr lvl="0" algn="ctr">
              <a:defRPr/>
            </a:pPr>
            <a:r>
              <a:rPr lang="ru-RU" sz="2400" b="1" dirty="0" err="1" smtClean="0">
                <a:latin typeface="Bookman Old Style" panose="02050604050505020204" pitchFamily="18" charset="0"/>
              </a:rPr>
              <a:t>днее</a:t>
            </a:r>
            <a:r>
              <a:rPr lang="ru-RU" sz="2400" b="1" dirty="0" smtClean="0">
                <a:latin typeface="Bookman Old Style" panose="02050604050505020204" pitchFamily="18" charset="0"/>
              </a:rPr>
              <a:t> </a:t>
            </a:r>
            <a:r>
              <a:rPr lang="ru-RU" sz="2400" b="1" dirty="0">
                <a:latin typeface="Bookman Old Style" panose="02050604050505020204" pitchFamily="18" charset="0"/>
              </a:rPr>
              <a:t>предпринимательство и поддержка предпринимательской </a:t>
            </a:r>
            <a:r>
              <a:rPr lang="ru-RU" b="1" dirty="0"/>
              <a:t>инициативы» на территории Пермского муниципального района с 2019 по 2024 годы </a:t>
            </a:r>
            <a:endParaRPr lang="ru-RU" sz="2500" kern="0" dirty="0">
              <a:solidFill>
                <a:srgbClr val="FF0000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Блок-схема: процесс 27"/>
          <p:cNvSpPr/>
          <p:nvPr/>
        </p:nvSpPr>
        <p:spPr>
          <a:xfrm>
            <a:off x="3988990" y="2877271"/>
            <a:ext cx="7911928" cy="1958497"/>
          </a:xfrm>
          <a:prstGeom prst="flowChartProcess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  <a:latin typeface="Bookman Old Style" panose="02050604050505020204" pitchFamily="18" charset="0"/>
              </a:rPr>
              <a:t>Комитет имущественных отношений администрации Пермского муниципального </a:t>
            </a:r>
            <a:r>
              <a:rPr lang="ru-RU" sz="28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района</a:t>
            </a:r>
            <a:endParaRPr lang="ru-RU" sz="2800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9" name="Стрелка вправо 28"/>
          <p:cNvSpPr/>
          <p:nvPr/>
        </p:nvSpPr>
        <p:spPr>
          <a:xfrm>
            <a:off x="3549385" y="1614559"/>
            <a:ext cx="323956" cy="5451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право 29"/>
          <p:cNvSpPr/>
          <p:nvPr/>
        </p:nvSpPr>
        <p:spPr>
          <a:xfrm>
            <a:off x="3583111" y="3050227"/>
            <a:ext cx="323956" cy="5451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140043" y="940340"/>
            <a:ext cx="3334043" cy="4082342"/>
          </a:xfrm>
          <a:prstGeom prst="round2DiagRect">
            <a:avLst/>
          </a:prstGeom>
          <a:solidFill>
            <a:schemeClr val="bg1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3000" b="1" kern="0" dirty="0" smtClean="0">
                <a:solidFill>
                  <a:schemeClr val="tx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Ответствен-</a:t>
            </a:r>
            <a:r>
              <a:rPr lang="ru-RU" sz="3000" b="1" kern="0" dirty="0" err="1" smtClean="0">
                <a:solidFill>
                  <a:schemeClr val="tx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ные</a:t>
            </a:r>
            <a:r>
              <a:rPr lang="ru-RU" sz="3000" b="1" kern="0" dirty="0" smtClean="0">
                <a:solidFill>
                  <a:schemeClr val="tx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исполнители «Дорожной карты» в 2022 г. </a:t>
            </a:r>
          </a:p>
        </p:txBody>
      </p:sp>
      <p:sp>
        <p:nvSpPr>
          <p:cNvPr id="15" name="Блок-схема: процесс 14"/>
          <p:cNvSpPr/>
          <p:nvPr/>
        </p:nvSpPr>
        <p:spPr>
          <a:xfrm>
            <a:off x="3988990" y="5022477"/>
            <a:ext cx="7919361" cy="1519000"/>
          </a:xfrm>
          <a:prstGeom prst="flowChartProcess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  <a:latin typeface="Bookman Old Style" panose="02050604050505020204" pitchFamily="18" charset="0"/>
              </a:rPr>
              <a:t>Пермский муниципальный фонд поддержки малого предпринимательства (далее – Фонд)</a:t>
            </a:r>
          </a:p>
        </p:txBody>
      </p:sp>
      <p:sp>
        <p:nvSpPr>
          <p:cNvPr id="16" name="Стрелка вправо 15"/>
          <p:cNvSpPr/>
          <p:nvPr/>
        </p:nvSpPr>
        <p:spPr>
          <a:xfrm>
            <a:off x="3549385" y="4446096"/>
            <a:ext cx="323956" cy="5451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665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2384" y="263770"/>
            <a:ext cx="11909616" cy="425169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Bookman Old Style" panose="02050604050505020204" pitchFamily="18" charset="0"/>
              </a:rPr>
              <a:t>Субсидирование </a:t>
            </a:r>
            <a:r>
              <a:rPr lang="ru-RU" sz="2400" dirty="0">
                <a:latin typeface="Bookman Old Style" panose="02050604050505020204" pitchFamily="18" charset="0"/>
              </a:rPr>
              <a:t>общественных работ: порядок предоставления, промежуточные итоги.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i="1" dirty="0">
                <a:latin typeface="Bookman Old Style" panose="02050604050505020204" pitchFamily="18" charset="0"/>
              </a:rPr>
              <a:t> </a:t>
            </a:r>
            <a:r>
              <a:rPr lang="ru-RU" sz="2400" dirty="0" smtClean="0">
                <a:latin typeface="Bookman Old Style" panose="02050604050505020204" pitchFamily="18" charset="0"/>
              </a:rPr>
              <a:t>О </a:t>
            </a:r>
            <a:r>
              <a:rPr lang="ru-RU" sz="2400" dirty="0">
                <a:latin typeface="Bookman Old Style" panose="02050604050505020204" pitchFamily="18" charset="0"/>
              </a:rPr>
              <a:t>наличии свободных инвестиционных площадок на территории Пермского муниципального района для реализации бизнес-проектов. О муниципальном приоритетном инвестиционном проекте.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Bookman Old Style" panose="02050604050505020204" pitchFamily="18" charset="0"/>
              </a:rPr>
              <a:t>Об </a:t>
            </a:r>
            <a:r>
              <a:rPr lang="ru-RU" sz="2400" dirty="0">
                <a:latin typeface="Bookman Old Style" panose="02050604050505020204" pitchFamily="18" charset="0"/>
              </a:rPr>
              <a:t>актуальных мерах финансовой поддержки субъектов </a:t>
            </a:r>
            <a:r>
              <a:rPr lang="ru-RU" sz="2400" dirty="0" smtClean="0">
                <a:latin typeface="Bookman Old Style" panose="02050604050505020204" pitchFamily="18" charset="0"/>
              </a:rPr>
              <a:t>МСП </a:t>
            </a:r>
            <a:r>
              <a:rPr lang="ru-RU" sz="2400" dirty="0">
                <a:latin typeface="Bookman Old Style" panose="02050604050505020204" pitchFamily="18" charset="0"/>
              </a:rPr>
              <a:t>на уровне Пермского края.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Bookman Old Style" panose="02050604050505020204" pitchFamily="18" charset="0"/>
              </a:rPr>
              <a:t>Об </a:t>
            </a:r>
            <a:r>
              <a:rPr lang="ru-RU" sz="2400" dirty="0">
                <a:latin typeface="Bookman Old Style" panose="02050604050505020204" pitchFamily="18" charset="0"/>
              </a:rPr>
              <a:t>установлении на территории Пермского муниципального округа земельного налога и налога на имущество физических лиц.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i="1" dirty="0">
                <a:latin typeface="Bookman Old Style" panose="02050604050505020204" pitchFamily="18" charset="0"/>
              </a:rPr>
              <a:t> </a:t>
            </a:r>
            <a:r>
              <a:rPr lang="ru-RU" sz="2400" dirty="0" smtClean="0">
                <a:latin typeface="Bookman Old Style" panose="02050604050505020204" pitchFamily="18" charset="0"/>
              </a:rPr>
              <a:t>О </a:t>
            </a:r>
            <a:r>
              <a:rPr lang="ru-RU" sz="2400" dirty="0">
                <a:latin typeface="Bookman Old Style" panose="02050604050505020204" pitchFamily="18" charset="0"/>
              </a:rPr>
              <a:t>налогообложении сумм предоставляемых субсидий </a:t>
            </a:r>
            <a:r>
              <a:rPr lang="ru-RU" sz="2400" dirty="0" smtClean="0">
                <a:latin typeface="Bookman Old Style" panose="02050604050505020204" pitchFamily="18" charset="0"/>
              </a:rPr>
              <a:t>МСП.</a:t>
            </a:r>
            <a:endParaRPr lang="ru-RU" sz="2400" dirty="0">
              <a:latin typeface="Bookman Old Style" panose="020506040505050202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Bookman Old Style" panose="02050604050505020204" pitchFamily="18" charset="0"/>
              </a:rPr>
              <a:t>.О </a:t>
            </a:r>
            <a:r>
              <a:rPr lang="ru-RU" sz="2400" dirty="0">
                <a:latin typeface="Bookman Old Style" panose="02050604050505020204" pitchFamily="18" charset="0"/>
              </a:rPr>
              <a:t>введении Единого налогового счета для юридических лиц и индивидуальных предпринимателей.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i="1" dirty="0">
                <a:latin typeface="Bookman Old Style" panose="02050604050505020204" pitchFamily="18" charset="0"/>
              </a:rPr>
              <a:t> </a:t>
            </a:r>
            <a:r>
              <a:rPr lang="ru-RU" sz="2400" dirty="0" smtClean="0">
                <a:latin typeface="Bookman Old Style" panose="02050604050505020204" pitchFamily="18" charset="0"/>
              </a:rPr>
              <a:t>О </a:t>
            </a:r>
            <a:r>
              <a:rPr lang="ru-RU" sz="2400" dirty="0">
                <a:latin typeface="Bookman Old Style" panose="02050604050505020204" pitchFamily="18" charset="0"/>
              </a:rPr>
              <a:t>налогообложении сумм предоставляемых субсидий </a:t>
            </a:r>
            <a:r>
              <a:rPr lang="ru-RU" sz="2400" dirty="0" smtClean="0">
                <a:latin typeface="Bookman Old Style" panose="02050604050505020204" pitchFamily="18" charset="0"/>
              </a:rPr>
              <a:t>МСП </a:t>
            </a:r>
            <a:r>
              <a:rPr lang="ru-RU" sz="2400" dirty="0">
                <a:latin typeface="Bookman Old Style" panose="02050604050505020204" pitchFamily="18" charset="0"/>
              </a:rPr>
              <a:t>по возмещению затрат, произведенных в периоды, предшествующие году предоставления субсидии.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>
                <a:latin typeface="Bookman Old Style" panose="02050604050505020204" pitchFamily="18" charset="0"/>
              </a:rPr>
              <a:t> </a:t>
            </a:r>
            <a:r>
              <a:rPr lang="ru-RU" sz="2400" dirty="0" smtClean="0">
                <a:latin typeface="Bookman Old Style" panose="02050604050505020204" pitchFamily="18" charset="0"/>
              </a:rPr>
              <a:t>Об </a:t>
            </a:r>
            <a:r>
              <a:rPr lang="ru-RU" sz="2400" dirty="0">
                <a:latin typeface="Bookman Old Style" panose="02050604050505020204" pitchFamily="18" charset="0"/>
              </a:rPr>
              <a:t>изменениях в патентной системе налогообложения в Пермском крае в 2023 году.</a:t>
            </a:r>
          </a:p>
          <a:p>
            <a:endParaRPr lang="ru-RU" sz="2500" dirty="0">
              <a:latin typeface="Bookman Old Style" panose="02050604050505020204" pitchFamily="18" charset="0"/>
            </a:endParaRPr>
          </a:p>
          <a:p>
            <a:pPr algn="just"/>
            <a:endParaRPr lang="ru-RU" sz="2500" dirty="0">
              <a:latin typeface="Bookman Old Style" panose="020506040505050202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30" y="87673"/>
            <a:ext cx="417689" cy="612375"/>
          </a:xfrm>
          <a:prstGeom prst="rect">
            <a:avLst/>
          </a:prstGeom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809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000" dirty="0" smtClean="0">
                <a:latin typeface="Bookman Old Style" panose="02050604050505020204" pitchFamily="18" charset="0"/>
              </a:rPr>
              <a:t>Благодарим </a:t>
            </a:r>
            <a:r>
              <a:rPr lang="ru-RU" sz="6000" smtClean="0">
                <a:latin typeface="Bookman Old Style" panose="02050604050505020204" pitchFamily="18" charset="0"/>
              </a:rPr>
              <a:t>за внимание!</a:t>
            </a:r>
            <a:endParaRPr lang="ru-RU" sz="6000" dirty="0">
              <a:latin typeface="Bookman Old Style" panose="020506040505050202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30" y="87673"/>
            <a:ext cx="417689" cy="612375"/>
          </a:xfrm>
          <a:prstGeom prst="rect">
            <a:avLst/>
          </a:prstGeom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813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839755"/>
            <a:ext cx="11905861" cy="6018245"/>
          </a:xfrm>
        </p:spPr>
        <p:txBody>
          <a:bodyPr>
            <a:normAutofit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b="1" dirty="0">
              <a:latin typeface="Bookman Old Style" panose="020506040505050202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943" y="164865"/>
            <a:ext cx="417689" cy="612375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802298" y="35154"/>
            <a:ext cx="11098619" cy="12502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00" b="1" dirty="0">
                <a:latin typeface="Bookman Old Style" panose="02050604050505020204" pitchFamily="18" charset="0"/>
              </a:rPr>
              <a:t> </a:t>
            </a:r>
            <a:r>
              <a:rPr lang="ru-RU" sz="3000" b="1" dirty="0" smtClean="0">
                <a:latin typeface="Bookman Old Style" panose="02050604050505020204" pitchFamily="18" charset="0"/>
              </a:rPr>
              <a:t>«Дорожная карта» в части федерального проекта </a:t>
            </a:r>
            <a:r>
              <a:rPr lang="ru-RU" sz="3000" b="1" dirty="0">
                <a:latin typeface="Bookman Old Style" panose="02050604050505020204" pitchFamily="18" charset="0"/>
              </a:rPr>
              <a:t>(Улучшение условий ведения предпринимательской деятельности)</a:t>
            </a:r>
            <a:endParaRPr lang="ru-RU" sz="3000" b="1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1364566" y="6070451"/>
            <a:ext cx="3130062" cy="140727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400" u="none" kern="1200" dirty="0">
              <a:solidFill>
                <a:schemeClr val="tx1"/>
              </a:solidFill>
            </a:endParaRPr>
          </a:p>
        </p:txBody>
      </p:sp>
      <p:sp>
        <p:nvSpPr>
          <p:cNvPr id="26" name="Прямоугольник с двумя скругленными противолежащими углами 25"/>
          <p:cNvSpPr/>
          <p:nvPr/>
        </p:nvSpPr>
        <p:spPr>
          <a:xfrm>
            <a:off x="329943" y="1420091"/>
            <a:ext cx="11631559" cy="1348593"/>
          </a:xfrm>
          <a:prstGeom prst="round2DiagRect">
            <a:avLst/>
          </a:prstGeom>
          <a:solidFill>
            <a:schemeClr val="bg1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</a:pPr>
            <a:r>
              <a:rPr lang="ru-RU" sz="3200" b="1" u="sng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Задача</a:t>
            </a:r>
          </a:p>
          <a:p>
            <a:pPr lvl="0" algn="ctr" defTabSz="1066800">
              <a:lnSpc>
                <a:spcPct val="90000"/>
              </a:lnSpc>
              <a:spcBef>
                <a:spcPct val="0"/>
              </a:spcBef>
            </a:pPr>
            <a:r>
              <a:rPr lang="ru-RU" sz="3200" dirty="0">
                <a:solidFill>
                  <a:schemeClr val="tx1"/>
                </a:solidFill>
                <a:latin typeface="Bookman Old Style" panose="02050604050505020204" pitchFamily="18" charset="0"/>
              </a:rPr>
              <a:t>Улучшение условий ведения </a:t>
            </a:r>
            <a:r>
              <a:rPr lang="ru-RU" sz="32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предпринимательской </a:t>
            </a:r>
            <a:r>
              <a:rPr lang="ru-RU" sz="3200" dirty="0">
                <a:solidFill>
                  <a:schemeClr val="tx1"/>
                </a:solidFill>
                <a:latin typeface="Bookman Old Style" panose="02050604050505020204" pitchFamily="18" charset="0"/>
              </a:rPr>
              <a:t>деятельности</a:t>
            </a:r>
          </a:p>
        </p:txBody>
      </p:sp>
      <p:sp>
        <p:nvSpPr>
          <p:cNvPr id="27" name="Блок-схема: процесс 26"/>
          <p:cNvSpPr/>
          <p:nvPr/>
        </p:nvSpPr>
        <p:spPr>
          <a:xfrm>
            <a:off x="390528" y="3004546"/>
            <a:ext cx="11570974" cy="3167076"/>
          </a:xfrm>
          <a:prstGeom prst="flowChartProcess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u="sng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Реализовано в 2022 году:</a:t>
            </a:r>
          </a:p>
          <a:p>
            <a:pPr algn="ctr"/>
            <a:r>
              <a:rPr lang="ru-RU" sz="30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Дополнено </a:t>
            </a:r>
            <a:r>
              <a:rPr lang="ru-RU" sz="3000" u="sng" dirty="0">
                <a:solidFill>
                  <a:schemeClr val="tx1"/>
                </a:solidFill>
                <a:latin typeface="Bookman Old Style" panose="02050604050505020204" pitchFamily="18" charset="0"/>
              </a:rPr>
              <a:t>на 6 объектов </a:t>
            </a:r>
            <a:r>
              <a:rPr lang="ru-RU" sz="30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общее количество объектов в перечень имущества свободного от прав третьих лиц (за исключением права хозяйственного ведения, права оперативного управления, а также имущественных прав субъектов малого и среднего предпринимательства) (далее – МСП)1*.</a:t>
            </a:r>
            <a:endParaRPr lang="ru-RU" sz="3000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2" name="Стрелка вправо 11"/>
          <p:cNvSpPr/>
          <p:nvPr/>
        </p:nvSpPr>
        <p:spPr>
          <a:xfrm rot="5400000">
            <a:off x="5931896" y="2599490"/>
            <a:ext cx="427650" cy="811767"/>
          </a:xfrm>
          <a:prstGeom prst="rightArrow">
            <a:avLst>
              <a:gd name="adj1" fmla="val 55777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7599218" cy="365125"/>
          </a:xfrm>
        </p:spPr>
        <p:txBody>
          <a:bodyPr/>
          <a:lstStyle/>
          <a:p>
            <a:r>
              <a:rPr lang="ru-RU" sz="2000" dirty="0" smtClean="0">
                <a:solidFill>
                  <a:srgbClr val="0000FF"/>
                </a:solidFill>
                <a:latin typeface="Bookman Old Style" panose="02050604050505020204" pitchFamily="18" charset="0"/>
              </a:rPr>
              <a:t>(*</a:t>
            </a:r>
            <a:r>
              <a:rPr lang="ru-RU" sz="2000" dirty="0" err="1" smtClean="0">
                <a:solidFill>
                  <a:srgbClr val="0000FF"/>
                </a:solidFill>
                <a:latin typeface="Bookman Old Style" panose="02050604050505020204" pitchFamily="18" charset="0"/>
              </a:rPr>
              <a:t>Справочно</a:t>
            </a:r>
            <a:r>
              <a:rPr lang="ru-RU" sz="2000" dirty="0">
                <a:solidFill>
                  <a:srgbClr val="0000FF"/>
                </a:solidFill>
                <a:latin typeface="Bookman Old Style" panose="02050604050505020204" pitchFamily="18" charset="0"/>
              </a:rPr>
              <a:t>: Было 87 объектов, стало 93 объекта)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5902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839755"/>
            <a:ext cx="11905861" cy="6018245"/>
          </a:xfrm>
        </p:spPr>
        <p:txBody>
          <a:bodyPr>
            <a:normAutofit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b="1" dirty="0">
              <a:latin typeface="Bookman Old Style" panose="020506040505050202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943" y="164865"/>
            <a:ext cx="417689" cy="612375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802298" y="35154"/>
            <a:ext cx="11098619" cy="12502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00" b="1" dirty="0">
                <a:latin typeface="Bookman Old Style" panose="02050604050505020204" pitchFamily="18" charset="0"/>
              </a:rPr>
              <a:t> </a:t>
            </a:r>
            <a:r>
              <a:rPr lang="ru-RU" sz="3000" b="1" dirty="0" smtClean="0">
                <a:latin typeface="Bookman Old Style" panose="02050604050505020204" pitchFamily="18" charset="0"/>
              </a:rPr>
              <a:t>«Дорожная карта» в части федерального проекта </a:t>
            </a:r>
            <a:r>
              <a:rPr lang="ru-RU" sz="3000" b="1" dirty="0">
                <a:latin typeface="Bookman Old Style" panose="02050604050505020204" pitchFamily="18" charset="0"/>
              </a:rPr>
              <a:t>(Улучшение условий ведения предпринимательской деятельности)</a:t>
            </a:r>
            <a:endParaRPr lang="ru-RU" sz="3000" b="1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1364566" y="6070451"/>
            <a:ext cx="3130062" cy="140727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400" u="none" kern="1200" dirty="0">
              <a:solidFill>
                <a:schemeClr val="tx1"/>
              </a:solidFill>
            </a:endParaRPr>
          </a:p>
        </p:txBody>
      </p:sp>
      <p:sp>
        <p:nvSpPr>
          <p:cNvPr id="26" name="Прямоугольник с двумя скругленными противолежащими углами 25"/>
          <p:cNvSpPr/>
          <p:nvPr/>
        </p:nvSpPr>
        <p:spPr>
          <a:xfrm>
            <a:off x="329943" y="1420091"/>
            <a:ext cx="11631559" cy="1348593"/>
          </a:xfrm>
          <a:prstGeom prst="round2DiagRect">
            <a:avLst/>
          </a:prstGeom>
          <a:solidFill>
            <a:schemeClr val="bg1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</a:pPr>
            <a:r>
              <a:rPr lang="ru-RU" sz="3000" b="1" u="sng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Задача</a:t>
            </a:r>
          </a:p>
          <a:p>
            <a:pPr lvl="0" algn="ctr" defTabSz="1066800">
              <a:lnSpc>
                <a:spcPct val="90000"/>
              </a:lnSpc>
              <a:spcBef>
                <a:spcPct val="0"/>
              </a:spcBef>
            </a:pPr>
            <a:r>
              <a:rPr lang="ru-RU" sz="3000" dirty="0">
                <a:solidFill>
                  <a:schemeClr val="tx1"/>
                </a:solidFill>
                <a:latin typeface="Bookman Old Style" panose="02050604050505020204" pitchFamily="18" charset="0"/>
              </a:rPr>
              <a:t>Повышение уровня информированности </a:t>
            </a:r>
            <a:r>
              <a:rPr lang="ru-RU" sz="3000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самозанятых</a:t>
            </a:r>
            <a:r>
              <a:rPr lang="ru-RU" sz="3000" dirty="0">
                <a:solidFill>
                  <a:schemeClr val="tx1"/>
                </a:solidFill>
                <a:latin typeface="Bookman Old Style" panose="02050604050505020204" pitchFamily="18" charset="0"/>
              </a:rPr>
              <a:t> граждан</a:t>
            </a:r>
          </a:p>
        </p:txBody>
      </p:sp>
      <p:sp>
        <p:nvSpPr>
          <p:cNvPr id="27" name="Блок-схема: процесс 26"/>
          <p:cNvSpPr/>
          <p:nvPr/>
        </p:nvSpPr>
        <p:spPr>
          <a:xfrm>
            <a:off x="329943" y="3349021"/>
            <a:ext cx="11570974" cy="2658915"/>
          </a:xfrm>
          <a:prstGeom prst="flowChartProcess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u="sng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Реализовано в 2022 году:</a:t>
            </a:r>
          </a:p>
          <a:p>
            <a:pPr algn="ctr"/>
            <a:r>
              <a:rPr lang="ru-RU" sz="30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Осуществлялось информирование </a:t>
            </a:r>
            <a:r>
              <a:rPr lang="ru-RU" sz="3000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самозанятых</a:t>
            </a:r>
            <a:r>
              <a:rPr lang="ru-RU" sz="3000" dirty="0">
                <a:solidFill>
                  <a:schemeClr val="tx1"/>
                </a:solidFill>
                <a:latin typeface="Bookman Old Style" panose="02050604050505020204" pitchFamily="18" charset="0"/>
              </a:rPr>
              <a:t> граждан </a:t>
            </a:r>
            <a:r>
              <a:rPr lang="ru-RU" sz="30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об оказании </a:t>
            </a:r>
            <a:r>
              <a:rPr lang="ru-RU" sz="3000" dirty="0">
                <a:solidFill>
                  <a:schemeClr val="tx1"/>
                </a:solidFill>
                <a:latin typeface="Bookman Old Style" panose="02050604050505020204" pitchFamily="18" charset="0"/>
              </a:rPr>
              <a:t>кредитной и гарантийной поддержки </a:t>
            </a:r>
            <a:r>
              <a:rPr lang="ru-RU" sz="3000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самозанятым</a:t>
            </a:r>
            <a:r>
              <a:rPr lang="ru-RU" sz="3000" dirty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lang="ru-RU" sz="30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гражданам*.</a:t>
            </a:r>
            <a:endParaRPr lang="ru-RU" sz="3000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2" name="Стрелка вправо 11"/>
          <p:cNvSpPr/>
          <p:nvPr/>
        </p:nvSpPr>
        <p:spPr>
          <a:xfrm rot="5400000">
            <a:off x="5931896" y="2599490"/>
            <a:ext cx="427650" cy="811767"/>
          </a:xfrm>
          <a:prstGeom prst="rightArrow">
            <a:avLst>
              <a:gd name="adj1" fmla="val 55777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506682" y="6224237"/>
            <a:ext cx="10307781" cy="583717"/>
          </a:xfrm>
        </p:spPr>
        <p:txBody>
          <a:bodyPr/>
          <a:lstStyle/>
          <a:p>
            <a:r>
              <a:rPr lang="ru-RU" sz="2000" dirty="0">
                <a:solidFill>
                  <a:srgbClr val="0000FF"/>
                </a:solidFill>
                <a:latin typeface="Bookman Old Style" panose="02050604050505020204" pitchFamily="18" charset="0"/>
              </a:rPr>
              <a:t>(*</a:t>
            </a:r>
            <a:r>
              <a:rPr lang="ru-RU" sz="2000" dirty="0" err="1">
                <a:solidFill>
                  <a:srgbClr val="0000FF"/>
                </a:solidFill>
                <a:latin typeface="Bookman Old Style" panose="02050604050505020204" pitchFamily="18" charset="0"/>
              </a:rPr>
              <a:t>Справочно</a:t>
            </a:r>
            <a:r>
              <a:rPr lang="ru-RU" sz="2000" dirty="0">
                <a:solidFill>
                  <a:srgbClr val="0000FF"/>
                </a:solidFill>
                <a:latin typeface="Bookman Old Style" panose="02050604050505020204" pitchFamily="18" charset="0"/>
              </a:rPr>
              <a:t>: </a:t>
            </a:r>
            <a:r>
              <a:rPr lang="ru-RU" sz="2000" dirty="0" smtClean="0">
                <a:solidFill>
                  <a:srgbClr val="0000FF"/>
                </a:solidFill>
                <a:latin typeface="Bookman Old Style" panose="02050604050505020204" pitchFamily="18" charset="0"/>
              </a:rPr>
              <a:t>Численность </a:t>
            </a:r>
            <a:r>
              <a:rPr lang="ru-RU" sz="2000" dirty="0" err="1" smtClean="0">
                <a:solidFill>
                  <a:srgbClr val="0000FF"/>
                </a:solidFill>
                <a:latin typeface="Bookman Old Style" panose="02050604050505020204" pitchFamily="18" charset="0"/>
              </a:rPr>
              <a:t>самозанятых</a:t>
            </a:r>
            <a:r>
              <a:rPr lang="ru-RU" sz="2000" dirty="0" smtClean="0">
                <a:solidFill>
                  <a:srgbClr val="0000FF"/>
                </a:solidFill>
                <a:latin typeface="Bookman Old Style" panose="02050604050505020204" pitchFamily="18" charset="0"/>
              </a:rPr>
              <a:t>: на 01.01.2021 – 1271 ед., на 01.01.2022 – 2577 ед., на 01.01.2023 – 7371 ед.)</a:t>
            </a:r>
            <a:endParaRPr lang="ru-RU" sz="2000" dirty="0"/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537579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839755"/>
            <a:ext cx="11905861" cy="6018245"/>
          </a:xfrm>
        </p:spPr>
        <p:txBody>
          <a:bodyPr>
            <a:normAutofit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b="1" dirty="0">
              <a:latin typeface="Bookman Old Style" panose="020506040505050202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943" y="164865"/>
            <a:ext cx="417689" cy="612375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802298" y="35154"/>
            <a:ext cx="11098619" cy="12502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00" b="1" dirty="0">
                <a:latin typeface="Bookman Old Style" panose="02050604050505020204" pitchFamily="18" charset="0"/>
              </a:rPr>
              <a:t> </a:t>
            </a:r>
            <a:r>
              <a:rPr lang="ru-RU" sz="2700" b="1" dirty="0" smtClean="0">
                <a:latin typeface="Bookman Old Style" panose="02050604050505020204" pitchFamily="18" charset="0"/>
              </a:rPr>
              <a:t>«Дорожная карта» в части федерального проекта </a:t>
            </a:r>
            <a:r>
              <a:rPr lang="ru-RU" sz="2700" b="1" dirty="0">
                <a:latin typeface="Bookman Old Style" panose="02050604050505020204" pitchFamily="18" charset="0"/>
              </a:rPr>
              <a:t>(Расширение доступа субъектов МСП к финансовым ресурсам, в том числе льготному финансированию)</a:t>
            </a:r>
            <a:endParaRPr lang="ru-RU" sz="2700" b="1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1364566" y="6070451"/>
            <a:ext cx="3130062" cy="140727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400" u="none" kern="1200" dirty="0">
              <a:solidFill>
                <a:schemeClr val="tx1"/>
              </a:solidFill>
            </a:endParaRPr>
          </a:p>
        </p:txBody>
      </p:sp>
      <p:sp>
        <p:nvSpPr>
          <p:cNvPr id="26" name="Прямоугольник с двумя скругленными противолежащими углами 25"/>
          <p:cNvSpPr/>
          <p:nvPr/>
        </p:nvSpPr>
        <p:spPr>
          <a:xfrm>
            <a:off x="329943" y="1420091"/>
            <a:ext cx="11631559" cy="1348593"/>
          </a:xfrm>
          <a:prstGeom prst="round2DiagRect">
            <a:avLst/>
          </a:prstGeom>
          <a:solidFill>
            <a:schemeClr val="bg1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</a:pPr>
            <a:r>
              <a:rPr lang="ru-RU" sz="3000" b="1" u="sng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Задача</a:t>
            </a:r>
          </a:p>
          <a:p>
            <a:pPr lvl="0" algn="ctr" defTabSz="1066800">
              <a:lnSpc>
                <a:spcPct val="90000"/>
              </a:lnSpc>
              <a:spcBef>
                <a:spcPct val="0"/>
              </a:spcBef>
            </a:pPr>
            <a:r>
              <a:rPr lang="ru-RU" sz="3000" dirty="0">
                <a:solidFill>
                  <a:schemeClr val="tx1"/>
                </a:solidFill>
                <a:latin typeface="Bookman Old Style" panose="02050604050505020204" pitchFamily="18" charset="0"/>
              </a:rPr>
              <a:t>Повышение уровня </a:t>
            </a:r>
            <a:r>
              <a:rPr lang="ru-RU" sz="30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информированности </a:t>
            </a:r>
            <a:r>
              <a:rPr lang="ru-RU" sz="3000" dirty="0">
                <a:solidFill>
                  <a:schemeClr val="tx1"/>
                </a:solidFill>
                <a:latin typeface="Bookman Old Style" panose="02050604050505020204" pitchFamily="18" charset="0"/>
              </a:rPr>
              <a:t>субъектов МСП о доступе к льготному финансированию</a:t>
            </a:r>
          </a:p>
        </p:txBody>
      </p:sp>
      <p:sp>
        <p:nvSpPr>
          <p:cNvPr id="27" name="Блок-схема: процесс 26"/>
          <p:cNvSpPr/>
          <p:nvPr/>
        </p:nvSpPr>
        <p:spPr>
          <a:xfrm>
            <a:off x="329943" y="3349021"/>
            <a:ext cx="11570974" cy="3167076"/>
          </a:xfrm>
          <a:prstGeom prst="flowChartProcess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u="sng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Реализовано в 2022 году:</a:t>
            </a:r>
          </a:p>
          <a:p>
            <a:pPr algn="ctr"/>
            <a:r>
              <a:rPr lang="ru-RU" sz="30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Осуществлялось информирование субъектов МСП о гарантийной поддержке субъектов МСП, о финансовой поддержке в форме кредитов, выдаваемых субъектам МСП на реализацию проектов в приоритетных отраслях по льготной ставке.</a:t>
            </a:r>
            <a:endParaRPr lang="ru-RU" sz="3000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2" name="Стрелка вправо 11"/>
          <p:cNvSpPr/>
          <p:nvPr/>
        </p:nvSpPr>
        <p:spPr>
          <a:xfrm rot="5400000">
            <a:off x="5931896" y="2599490"/>
            <a:ext cx="427650" cy="811767"/>
          </a:xfrm>
          <a:prstGeom prst="rightArrow">
            <a:avLst>
              <a:gd name="adj1" fmla="val 55777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273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839755"/>
            <a:ext cx="11905861" cy="6018245"/>
          </a:xfrm>
        </p:spPr>
        <p:txBody>
          <a:bodyPr>
            <a:normAutofit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b="1" dirty="0">
              <a:latin typeface="Bookman Old Style" panose="020506040505050202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943" y="164865"/>
            <a:ext cx="417689" cy="612375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862883" y="152117"/>
            <a:ext cx="11098619" cy="12502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00" b="1" dirty="0">
                <a:latin typeface="Bookman Old Style" panose="02050604050505020204" pitchFamily="18" charset="0"/>
              </a:rPr>
              <a:t> </a:t>
            </a:r>
            <a:r>
              <a:rPr lang="ru-RU" sz="3000" b="1" dirty="0" smtClean="0">
                <a:latin typeface="Bookman Old Style" panose="02050604050505020204" pitchFamily="18" charset="0"/>
              </a:rPr>
              <a:t>«Дорожная карта» в части федерального проекта (</a:t>
            </a:r>
            <a:r>
              <a:rPr lang="ru-RU" sz="3000" b="1" dirty="0">
                <a:latin typeface="Bookman Old Style" panose="02050604050505020204" pitchFamily="18" charset="0"/>
              </a:rPr>
              <a:t>Акселерация субъектов малого и среднего предпринимательства</a:t>
            </a:r>
            <a:r>
              <a:rPr lang="ru-RU" sz="3000" b="1" dirty="0" smtClean="0">
                <a:latin typeface="Bookman Old Style" panose="02050604050505020204" pitchFamily="18" charset="0"/>
              </a:rPr>
              <a:t>)</a:t>
            </a:r>
            <a:endParaRPr lang="ru-RU" sz="3000" b="1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1364566" y="6070451"/>
            <a:ext cx="3130062" cy="140727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400" u="none" kern="1200" dirty="0">
              <a:solidFill>
                <a:schemeClr val="tx1"/>
              </a:solidFill>
            </a:endParaRPr>
          </a:p>
        </p:txBody>
      </p:sp>
      <p:sp>
        <p:nvSpPr>
          <p:cNvPr id="26" name="Прямоугольник с двумя скругленными противолежащими углами 25"/>
          <p:cNvSpPr/>
          <p:nvPr/>
        </p:nvSpPr>
        <p:spPr>
          <a:xfrm>
            <a:off x="269358" y="1515329"/>
            <a:ext cx="11631559" cy="2208968"/>
          </a:xfrm>
          <a:prstGeom prst="round2DiagRect">
            <a:avLst/>
          </a:prstGeom>
          <a:solidFill>
            <a:schemeClr val="bg1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</a:pPr>
            <a:r>
              <a:rPr lang="ru-RU" sz="3000" b="1" u="sng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Задача</a:t>
            </a:r>
          </a:p>
          <a:p>
            <a:pPr lvl="0" algn="ctr" defTabSz="1066800">
              <a:lnSpc>
                <a:spcPct val="90000"/>
              </a:lnSpc>
              <a:spcBef>
                <a:spcPct val="0"/>
              </a:spcBef>
            </a:pPr>
            <a:r>
              <a:rPr lang="ru-RU" sz="3000" dirty="0">
                <a:solidFill>
                  <a:schemeClr val="tx1"/>
                </a:solidFill>
                <a:latin typeface="Bookman Old Style" panose="02050604050505020204" pitchFamily="18" charset="0"/>
              </a:rPr>
              <a:t>Информирование субъектов МСП об упрощенном доступе в электронном виде для субъектов МСП к мерам поддержки, услугам и сервисам организаций инфраструктуры развития МСП и сбыта товаров и услуг</a:t>
            </a:r>
          </a:p>
        </p:txBody>
      </p:sp>
      <p:sp>
        <p:nvSpPr>
          <p:cNvPr id="27" name="Блок-схема: процесс 26"/>
          <p:cNvSpPr/>
          <p:nvPr/>
        </p:nvSpPr>
        <p:spPr>
          <a:xfrm>
            <a:off x="329943" y="4245719"/>
            <a:ext cx="11570974" cy="2270377"/>
          </a:xfrm>
          <a:prstGeom prst="flowChartProcess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u="sng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Реализовано в 2022 году:</a:t>
            </a:r>
          </a:p>
          <a:p>
            <a:pPr algn="ctr"/>
            <a:r>
              <a:rPr lang="ru-RU" sz="30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Осуществлялось внесение сведений в единый реестр </a:t>
            </a:r>
            <a:r>
              <a:rPr lang="ru-RU" sz="3000" dirty="0">
                <a:solidFill>
                  <a:schemeClr val="tx1"/>
                </a:solidFill>
                <a:latin typeface="Bookman Old Style" panose="02050604050505020204" pitchFamily="18" charset="0"/>
              </a:rPr>
              <a:t>субъектов МСП - получателей </a:t>
            </a:r>
            <a:r>
              <a:rPr lang="ru-RU" sz="30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поддержки.</a:t>
            </a:r>
            <a:endParaRPr lang="ru-RU" sz="3000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2" name="Стрелка вправо 11"/>
          <p:cNvSpPr/>
          <p:nvPr/>
        </p:nvSpPr>
        <p:spPr>
          <a:xfrm rot="5400000">
            <a:off x="5871311" y="3563495"/>
            <a:ext cx="427650" cy="811767"/>
          </a:xfrm>
          <a:prstGeom prst="rightArrow">
            <a:avLst>
              <a:gd name="adj1" fmla="val 55777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3387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839755"/>
            <a:ext cx="11905861" cy="6018245"/>
          </a:xfrm>
        </p:spPr>
        <p:txBody>
          <a:bodyPr>
            <a:normAutofit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b="1" dirty="0">
              <a:latin typeface="Bookman Old Style" panose="020506040505050202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943" y="164865"/>
            <a:ext cx="417689" cy="612375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862883" y="152117"/>
            <a:ext cx="11098619" cy="12502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00" b="1" dirty="0">
                <a:latin typeface="Bookman Old Style" panose="02050604050505020204" pitchFamily="18" charset="0"/>
              </a:rPr>
              <a:t> </a:t>
            </a:r>
            <a:r>
              <a:rPr lang="ru-RU" sz="3000" b="1" dirty="0" smtClean="0">
                <a:latin typeface="Bookman Old Style" panose="02050604050505020204" pitchFamily="18" charset="0"/>
              </a:rPr>
              <a:t>«Дорожная карта» в части федерального проекта (</a:t>
            </a:r>
            <a:r>
              <a:rPr lang="ru-RU" sz="3000" b="1" dirty="0">
                <a:latin typeface="Bookman Old Style" panose="02050604050505020204" pitchFamily="18" charset="0"/>
              </a:rPr>
              <a:t>Акселерация субъектов малого и среднего предпринимательства</a:t>
            </a:r>
            <a:r>
              <a:rPr lang="ru-RU" sz="3000" b="1" dirty="0" smtClean="0">
                <a:latin typeface="Bookman Old Style" panose="02050604050505020204" pitchFamily="18" charset="0"/>
              </a:rPr>
              <a:t>)</a:t>
            </a:r>
            <a:endParaRPr lang="ru-RU" sz="3000" b="1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1364566" y="6070451"/>
            <a:ext cx="3130062" cy="140727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400" u="none" kern="1200" dirty="0">
              <a:solidFill>
                <a:schemeClr val="tx1"/>
              </a:solidFill>
            </a:endParaRPr>
          </a:p>
        </p:txBody>
      </p:sp>
      <p:sp>
        <p:nvSpPr>
          <p:cNvPr id="26" name="Прямоугольник с двумя скругленными противолежащими углами 25"/>
          <p:cNvSpPr/>
          <p:nvPr/>
        </p:nvSpPr>
        <p:spPr>
          <a:xfrm>
            <a:off x="269358" y="1515329"/>
            <a:ext cx="11631559" cy="2208968"/>
          </a:xfrm>
          <a:prstGeom prst="round2DiagRect">
            <a:avLst/>
          </a:prstGeom>
          <a:solidFill>
            <a:schemeClr val="bg1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</a:pPr>
            <a:r>
              <a:rPr lang="ru-RU" sz="3000" b="1" u="sng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Задача</a:t>
            </a:r>
          </a:p>
          <a:p>
            <a:pPr lvl="0" algn="ctr" defTabSz="1066800">
              <a:lnSpc>
                <a:spcPct val="90000"/>
              </a:lnSpc>
              <a:spcBef>
                <a:spcPct val="0"/>
              </a:spcBef>
            </a:pPr>
            <a:r>
              <a:rPr lang="ru-RU" sz="3000" dirty="0">
                <a:solidFill>
                  <a:schemeClr val="tx1"/>
                </a:solidFill>
                <a:latin typeface="Bookman Old Style" panose="02050604050505020204" pitchFamily="18" charset="0"/>
              </a:rPr>
              <a:t>Информирование субъектов МСП о </a:t>
            </a:r>
            <a:r>
              <a:rPr lang="ru-RU" sz="30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совершенствовании нормативно-правового </a:t>
            </a:r>
            <a:r>
              <a:rPr lang="ru-RU" sz="3000" dirty="0">
                <a:solidFill>
                  <a:schemeClr val="tx1"/>
                </a:solidFill>
                <a:latin typeface="Bookman Old Style" panose="02050604050505020204" pitchFamily="18" charset="0"/>
              </a:rPr>
              <a:t>регулирования системы закупок, осуществляемых </a:t>
            </a:r>
            <a:r>
              <a:rPr lang="ru-RU" sz="30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крупнейшими заказчиками </a:t>
            </a:r>
            <a:r>
              <a:rPr lang="ru-RU" sz="3000" dirty="0">
                <a:solidFill>
                  <a:schemeClr val="tx1"/>
                </a:solidFill>
                <a:latin typeface="Bookman Old Style" panose="02050604050505020204" pitchFamily="18" charset="0"/>
              </a:rPr>
              <a:t>у субъектов МСП, включая индивидуальных предпринимателей</a:t>
            </a:r>
          </a:p>
        </p:txBody>
      </p:sp>
      <p:sp>
        <p:nvSpPr>
          <p:cNvPr id="27" name="Блок-схема: процесс 26"/>
          <p:cNvSpPr/>
          <p:nvPr/>
        </p:nvSpPr>
        <p:spPr>
          <a:xfrm>
            <a:off x="329943" y="4245719"/>
            <a:ext cx="11570974" cy="2270377"/>
          </a:xfrm>
          <a:prstGeom prst="flowChartProcess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u="sng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Реализовано в 2022 году:</a:t>
            </a:r>
          </a:p>
          <a:p>
            <a:pPr algn="ctr"/>
            <a:r>
              <a:rPr lang="ru-RU" sz="30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Осуществлялось информирование субъектов МСП о закупках у субъектов МСП в рамках Федерального закона </a:t>
            </a:r>
            <a:r>
              <a:rPr lang="ru-RU" sz="3000" dirty="0">
                <a:solidFill>
                  <a:schemeClr val="tx1"/>
                </a:solidFill>
                <a:latin typeface="Bookman Old Style" panose="02050604050505020204" pitchFamily="18" charset="0"/>
              </a:rPr>
              <a:t>«О закупках товаров, работ, услуг отдельными видами юридических лиц</a:t>
            </a:r>
            <a:r>
              <a:rPr lang="ru-RU" sz="30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».</a:t>
            </a:r>
            <a:endParaRPr lang="ru-RU" sz="3000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2" name="Стрелка вправо 11"/>
          <p:cNvSpPr/>
          <p:nvPr/>
        </p:nvSpPr>
        <p:spPr>
          <a:xfrm rot="5400000">
            <a:off x="5871311" y="3563495"/>
            <a:ext cx="427650" cy="811767"/>
          </a:xfrm>
          <a:prstGeom prst="rightArrow">
            <a:avLst>
              <a:gd name="adj1" fmla="val 55777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8826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839755"/>
            <a:ext cx="11905861" cy="6018245"/>
          </a:xfrm>
        </p:spPr>
        <p:txBody>
          <a:bodyPr>
            <a:normAutofit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b="1" dirty="0">
              <a:latin typeface="Bookman Old Style" panose="020506040505050202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943" y="164865"/>
            <a:ext cx="417689" cy="612375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862883" y="152117"/>
            <a:ext cx="11098619" cy="12502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00" b="1" dirty="0">
                <a:latin typeface="Bookman Old Style" panose="02050604050505020204" pitchFamily="18" charset="0"/>
              </a:rPr>
              <a:t> </a:t>
            </a:r>
            <a:r>
              <a:rPr lang="ru-RU" sz="3000" b="1" dirty="0" smtClean="0">
                <a:latin typeface="Bookman Old Style" panose="02050604050505020204" pitchFamily="18" charset="0"/>
              </a:rPr>
              <a:t>«Дорожная карта» в части федерального проекта (</a:t>
            </a:r>
            <a:r>
              <a:rPr lang="ru-RU" sz="3000" b="1" dirty="0">
                <a:latin typeface="Bookman Old Style" panose="02050604050505020204" pitchFamily="18" charset="0"/>
              </a:rPr>
              <a:t>Акселерация субъектов малого и среднего предпринимательства</a:t>
            </a:r>
            <a:r>
              <a:rPr lang="ru-RU" sz="3000" b="1" dirty="0" smtClean="0">
                <a:latin typeface="Bookman Old Style" panose="02050604050505020204" pitchFamily="18" charset="0"/>
              </a:rPr>
              <a:t>)</a:t>
            </a:r>
            <a:endParaRPr lang="ru-RU" sz="3000" b="1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1364566" y="6070451"/>
            <a:ext cx="3130062" cy="140727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400" u="none" kern="1200" dirty="0">
              <a:solidFill>
                <a:schemeClr val="tx1"/>
              </a:solidFill>
            </a:endParaRPr>
          </a:p>
        </p:txBody>
      </p:sp>
      <p:sp>
        <p:nvSpPr>
          <p:cNvPr id="26" name="Прямоугольник с двумя скругленными противолежащими углами 25"/>
          <p:cNvSpPr/>
          <p:nvPr/>
        </p:nvSpPr>
        <p:spPr>
          <a:xfrm>
            <a:off x="269358" y="1402363"/>
            <a:ext cx="11631559" cy="2476369"/>
          </a:xfrm>
          <a:prstGeom prst="round2DiagRect">
            <a:avLst/>
          </a:prstGeom>
          <a:solidFill>
            <a:schemeClr val="bg1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</a:pPr>
            <a:r>
              <a:rPr lang="ru-RU" sz="3000" b="1" u="sng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Задача</a:t>
            </a:r>
          </a:p>
          <a:p>
            <a:pPr lvl="0" algn="ctr" defTabSz="1066800">
              <a:lnSpc>
                <a:spcPct val="90000"/>
              </a:lnSpc>
              <a:spcBef>
                <a:spcPct val="0"/>
              </a:spcBef>
            </a:pPr>
            <a:r>
              <a:rPr lang="ru-RU" sz="2500" dirty="0">
                <a:solidFill>
                  <a:schemeClr val="tx1"/>
                </a:solidFill>
                <a:latin typeface="Bookman Old Style" panose="02050604050505020204" pitchFamily="18" charset="0"/>
              </a:rPr>
              <a:t>Информирование субъектов МСП  о созданной системе акселерации субъектов МСП, включая индивидуальных </a:t>
            </a:r>
            <a:r>
              <a:rPr lang="ru-RU" sz="25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предпринимателей</a:t>
            </a:r>
            <a:r>
              <a:rPr lang="ru-RU" sz="2500" dirty="0">
                <a:solidFill>
                  <a:schemeClr val="tx1"/>
                </a:solidFill>
                <a:latin typeface="Bookman Old Style" panose="02050604050505020204" pitchFamily="18" charset="0"/>
              </a:rPr>
              <a:t>, в том числе инфраструктуры и сервисов поддержки, а также их ускоренное развитие в таких областях, как благоустройство городской среды, научно-технологическая сфера, социальная сфера и экология</a:t>
            </a:r>
          </a:p>
        </p:txBody>
      </p:sp>
      <p:sp>
        <p:nvSpPr>
          <p:cNvPr id="27" name="Блок-схема: процесс 26"/>
          <p:cNvSpPr/>
          <p:nvPr/>
        </p:nvSpPr>
        <p:spPr>
          <a:xfrm>
            <a:off x="329943" y="3966330"/>
            <a:ext cx="11570974" cy="2866587"/>
          </a:xfrm>
          <a:prstGeom prst="flowChartProcess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u="sng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Реализовано в 2022 году:</a:t>
            </a:r>
          </a:p>
          <a:p>
            <a:pPr algn="ctr"/>
            <a:r>
              <a:rPr lang="ru-RU" sz="205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Осуществлялось информирование субъектов МСП </a:t>
            </a:r>
            <a:r>
              <a:rPr lang="ru-RU" sz="2050" dirty="0">
                <a:solidFill>
                  <a:schemeClr val="tx1"/>
                </a:solidFill>
                <a:latin typeface="Bookman Old Style" panose="02050604050505020204" pitchFamily="18" charset="0"/>
              </a:rPr>
              <a:t>о комплексе услуг, сервисов и мер поддержки субъектам МСП в Центре «Мой бизнес», в том числе финансовых (кредитных, гарантийных, лизинговых) услуг, консультационной и образовательной поддержки, поддержки по созданию и модернизации производств, социального </a:t>
            </a:r>
            <a:r>
              <a:rPr lang="ru-RU" sz="205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предпринимательства, </a:t>
            </a:r>
            <a:r>
              <a:rPr lang="ru-RU" sz="2050" dirty="0">
                <a:solidFill>
                  <a:schemeClr val="tx1"/>
                </a:solidFill>
                <a:latin typeface="Bookman Old Style" panose="02050604050505020204" pitchFamily="18" charset="0"/>
              </a:rPr>
              <a:t>а также услуг АО «Корпорация «МСП» и </a:t>
            </a:r>
            <a:r>
              <a:rPr lang="ru-RU" sz="205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АО </a:t>
            </a:r>
            <a:r>
              <a:rPr lang="ru-RU" sz="2050" dirty="0">
                <a:solidFill>
                  <a:schemeClr val="tx1"/>
                </a:solidFill>
                <a:latin typeface="Bookman Old Style" panose="02050604050505020204" pitchFamily="18" charset="0"/>
              </a:rPr>
              <a:t>«Российский экспортный центр</a:t>
            </a:r>
            <a:r>
              <a:rPr lang="ru-RU" sz="205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».</a:t>
            </a:r>
            <a:endParaRPr lang="ru-RU" sz="2050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2" name="Стрелка вправо 11"/>
          <p:cNvSpPr/>
          <p:nvPr/>
        </p:nvSpPr>
        <p:spPr>
          <a:xfrm rot="5400000">
            <a:off x="5871311" y="3711757"/>
            <a:ext cx="427650" cy="811767"/>
          </a:xfrm>
          <a:prstGeom prst="rightArrow">
            <a:avLst>
              <a:gd name="adj1" fmla="val 55777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3772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4913</TotalTime>
  <Words>2465</Words>
  <Application>Microsoft Office PowerPoint</Application>
  <PresentationFormat>Широкоэкранный</PresentationFormat>
  <Paragraphs>247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8" baseType="lpstr">
      <vt:lpstr>Arial</vt:lpstr>
      <vt:lpstr>Bookman Old Style</vt:lpstr>
      <vt:lpstr>Calibri</vt:lpstr>
      <vt:lpstr>Calibri Light</vt:lpstr>
      <vt:lpstr>Times New Roman</vt:lpstr>
      <vt:lpstr>Wingdings</vt:lpstr>
      <vt:lpstr>Тема Office</vt:lpstr>
      <vt:lpstr>    О деятельности органов местного самоуправления по реализации национального проекта «Малое и среднее предпринимательство и поддержка индивидуальной предпринимательской инициативы»</vt:lpstr>
      <vt:lpstr>Презентация PowerPoint</vt:lpstr>
      <vt:lpstr>      </vt:lpstr>
      <vt:lpstr>      </vt:lpstr>
      <vt:lpstr>      </vt:lpstr>
      <vt:lpstr>      </vt:lpstr>
      <vt:lpstr>      </vt:lpstr>
      <vt:lpstr>      </vt:lpstr>
      <vt:lpstr>      </vt:lpstr>
      <vt:lpstr>      </vt:lpstr>
      <vt:lpstr>      </vt:lpstr>
      <vt:lpstr>      </vt:lpstr>
      <vt:lpstr>      </vt:lpstr>
      <vt:lpstr>Презентация PowerPoint</vt:lpstr>
      <vt:lpstr>Презентация PowerPoint</vt:lpstr>
      <vt:lpstr>Презентация PowerPoint</vt:lpstr>
      <vt:lpstr>      </vt:lpstr>
      <vt:lpstr>Презентация PowerPoint</vt:lpstr>
      <vt:lpstr>Презентация PowerPoint</vt:lpstr>
      <vt:lpstr>Мероприятие «Информационное обеспечение деятельности субъектов МСП»</vt:lpstr>
      <vt:lpstr>Мероприятие «Организация семинаров, конференций, «круглых столов»</vt:lpstr>
      <vt:lpstr>Мероприятие «Субсидии субъектам МСП на возмещение части затрат на участие в выставках, ярмарках субъектов МСП»</vt:lpstr>
      <vt:lpstr>Мероприятие «Организация и проведение конкурсов с целью создания положительного имиджа и популяризации предпринимательства района»</vt:lpstr>
      <vt:lpstr>Мероприятие «Консультационная поддержка субъектов МСП»</vt:lpstr>
      <vt:lpstr>Мероприятие «Создание условий для привлечения инвестиций в экономику района субъектами МСП»</vt:lpstr>
      <vt:lpstr>Мероприятие «Имущественная поддержка субъектов МСП»</vt:lpstr>
      <vt:lpstr>Мероприятие «Проведение мониторинга, экономического анализа и прогнозирования сферы МСП»</vt:lpstr>
      <vt:lpstr>Мероприятие «Формирование схем границ прилегающих территорий»</vt:lpstr>
      <vt:lpstr>Деятельность координационного совета по развитию МСП в Пермском муниципальном районе 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Муниципальная программа «Экономическое развитие Пермского муниципального округа»</dc:title>
  <dc:creator>Татьяна</dc:creator>
  <cp:lastModifiedBy>Татьяна</cp:lastModifiedBy>
  <cp:revision>148</cp:revision>
  <cp:lastPrinted>2023-03-30T07:30:26Z</cp:lastPrinted>
  <dcterms:created xsi:type="dcterms:W3CDTF">2022-11-01T03:32:57Z</dcterms:created>
  <dcterms:modified xsi:type="dcterms:W3CDTF">2023-03-30T07:35:57Z</dcterms:modified>
</cp:coreProperties>
</file>